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sldIdLst>
    <p:sldId id="256" r:id="rId3"/>
    <p:sldId id="257" r:id="rId4"/>
    <p:sldId id="258" r:id="rId5"/>
    <p:sldId id="259" r:id="rId6"/>
    <p:sldId id="260" r:id="rId7"/>
    <p:sldId id="261" r:id="rId8"/>
    <p:sldId id="262" r:id="rId9"/>
    <p:sldId id="275" r:id="rId10"/>
    <p:sldId id="403" r:id="rId11"/>
    <p:sldId id="472" r:id="rId12"/>
    <p:sldId id="434" r:id="rId13"/>
    <p:sldId id="471" r:id="rId14"/>
    <p:sldId id="452" r:id="rId15"/>
    <p:sldId id="453" r:id="rId16"/>
    <p:sldId id="454" r:id="rId17"/>
    <p:sldId id="455" r:id="rId18"/>
    <p:sldId id="444" r:id="rId19"/>
    <p:sldId id="458" r:id="rId20"/>
    <p:sldId id="460" r:id="rId21"/>
    <p:sldId id="459" r:id="rId22"/>
    <p:sldId id="461" r:id="rId23"/>
    <p:sldId id="470" r:id="rId24"/>
    <p:sldId id="431" r:id="rId25"/>
    <p:sldId id="473" r:id="rId26"/>
    <p:sldId id="438" r:id="rId27"/>
    <p:sldId id="435" r:id="rId28"/>
    <p:sldId id="451" r:id="rId29"/>
    <p:sldId id="437" r:id="rId30"/>
    <p:sldId id="439" r:id="rId31"/>
    <p:sldId id="440" r:id="rId32"/>
    <p:sldId id="441" r:id="rId33"/>
    <p:sldId id="462" r:id="rId34"/>
    <p:sldId id="463" r:id="rId35"/>
    <p:sldId id="442" r:id="rId36"/>
    <p:sldId id="443" r:id="rId37"/>
    <p:sldId id="445" r:id="rId38"/>
    <p:sldId id="446" r:id="rId39"/>
    <p:sldId id="456" r:id="rId40"/>
    <p:sldId id="457" r:id="rId41"/>
    <p:sldId id="447" r:id="rId42"/>
    <p:sldId id="448" r:id="rId43"/>
    <p:sldId id="465" r:id="rId44"/>
    <p:sldId id="466" r:id="rId45"/>
    <p:sldId id="467" r:id="rId46"/>
    <p:sldId id="468" r:id="rId47"/>
    <p:sldId id="474" r:id="rId48"/>
    <p:sldId id="469" r:id="rId49"/>
    <p:sldId id="46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08" autoAdjust="0"/>
    <p:restoredTop sz="96120" autoAdjust="0"/>
  </p:normalViewPr>
  <p:slideViewPr>
    <p:cSldViewPr snapToGrid="0">
      <p:cViewPr varScale="1">
        <p:scale>
          <a:sx n="58" d="100"/>
          <a:sy n="58" d="100"/>
        </p:scale>
        <p:origin x="90" y="10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C1CDD-92F9-4B1D-9F6D-52186A7066B5}" type="datetimeFigureOut">
              <a:rPr lang="en-US" smtClean="0"/>
              <a:t>4/18/2022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91342-4D15-46EA-9C83-06EB282AE7A3}" type="slidenum">
              <a:rPr lang="en-US" smtClean="0"/>
              <a:t>‹#›</a:t>
            </a:fld>
            <a:endParaRPr lang="en-US"/>
          </a:p>
        </p:txBody>
      </p:sp>
    </p:spTree>
    <p:extLst>
      <p:ext uri="{BB962C8B-B14F-4D97-AF65-F5344CB8AC3E}">
        <p14:creationId xmlns:p14="http://schemas.microsoft.com/office/powerpoint/2010/main" val="100057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F8D32-6F6E-46A0-A8D7-776B7DD7D9F4}" type="slidenum">
              <a:rPr lang="en-US" smtClean="0"/>
              <a:t>7</a:t>
            </a:fld>
            <a:endParaRPr lang="en-US" dirty="0"/>
          </a:p>
        </p:txBody>
      </p:sp>
    </p:spTree>
    <p:extLst>
      <p:ext uri="{BB962C8B-B14F-4D97-AF65-F5344CB8AC3E}">
        <p14:creationId xmlns:p14="http://schemas.microsoft.com/office/powerpoint/2010/main" val="170406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F8D32-6F6E-46A0-A8D7-776B7DD7D9F4}" type="slidenum">
              <a:rPr lang="en-US" smtClean="0"/>
              <a:t>8</a:t>
            </a:fld>
            <a:endParaRPr lang="en-US" dirty="0"/>
          </a:p>
        </p:txBody>
      </p:sp>
    </p:spTree>
    <p:extLst>
      <p:ext uri="{BB962C8B-B14F-4D97-AF65-F5344CB8AC3E}">
        <p14:creationId xmlns:p14="http://schemas.microsoft.com/office/powerpoint/2010/main" val="698627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9</a:t>
            </a:fld>
            <a:endParaRPr lang="en-US" dirty="0"/>
          </a:p>
        </p:txBody>
      </p:sp>
    </p:spTree>
    <p:extLst>
      <p:ext uri="{BB962C8B-B14F-4D97-AF65-F5344CB8AC3E}">
        <p14:creationId xmlns:p14="http://schemas.microsoft.com/office/powerpoint/2010/main" val="324720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11</a:t>
            </a:fld>
            <a:endParaRPr lang="en-US" dirty="0"/>
          </a:p>
        </p:txBody>
      </p:sp>
    </p:spTree>
    <p:extLst>
      <p:ext uri="{BB962C8B-B14F-4D97-AF65-F5344CB8AC3E}">
        <p14:creationId xmlns:p14="http://schemas.microsoft.com/office/powerpoint/2010/main" val="264351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23</a:t>
            </a:fld>
            <a:endParaRPr lang="en-US" dirty="0"/>
          </a:p>
        </p:txBody>
      </p:sp>
    </p:spTree>
    <p:extLst>
      <p:ext uri="{BB962C8B-B14F-4D97-AF65-F5344CB8AC3E}">
        <p14:creationId xmlns:p14="http://schemas.microsoft.com/office/powerpoint/2010/main" val="715495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24</a:t>
            </a:fld>
            <a:endParaRPr lang="en-US" dirty="0"/>
          </a:p>
        </p:txBody>
      </p:sp>
    </p:spTree>
    <p:extLst>
      <p:ext uri="{BB962C8B-B14F-4D97-AF65-F5344CB8AC3E}">
        <p14:creationId xmlns:p14="http://schemas.microsoft.com/office/powerpoint/2010/main" val="1331372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5F8D32-6F6E-46A0-A8D7-776B7DD7D9F4}" type="slidenum">
              <a:rPr lang="en-US" smtClean="0"/>
              <a:t>43</a:t>
            </a:fld>
            <a:endParaRPr lang="en-US" dirty="0"/>
          </a:p>
        </p:txBody>
      </p:sp>
    </p:spTree>
    <p:extLst>
      <p:ext uri="{BB962C8B-B14F-4D97-AF65-F5344CB8AC3E}">
        <p14:creationId xmlns:p14="http://schemas.microsoft.com/office/powerpoint/2010/main" val="3459228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CB6E8-0306-482B-BC3E-5AE9176B0F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5AD2F9-E194-4275-B06A-1AB87BB0B8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682984-A6A8-41E8-8B4C-C761141003B9}"/>
              </a:ext>
            </a:extLst>
          </p:cNvPr>
          <p:cNvSpPr>
            <a:spLocks noGrp="1"/>
          </p:cNvSpPr>
          <p:nvPr>
            <p:ph type="dt" sz="half" idx="10"/>
          </p:nvPr>
        </p:nvSpPr>
        <p:spPr/>
        <p:txBody>
          <a:bodyPr/>
          <a:lstStyle/>
          <a:p>
            <a:fld id="{AAD1AB5B-64A8-4EC1-A71C-5021110EEEE3}" type="datetimeFigureOut">
              <a:rPr lang="en-US" smtClean="0"/>
              <a:t>4/18/2022</a:t>
            </a:fld>
            <a:endParaRPr lang="en-US" dirty="0"/>
          </a:p>
        </p:txBody>
      </p:sp>
      <p:sp>
        <p:nvSpPr>
          <p:cNvPr id="5" name="Footer Placeholder 4">
            <a:extLst>
              <a:ext uri="{FF2B5EF4-FFF2-40B4-BE49-F238E27FC236}">
                <a16:creationId xmlns:a16="http://schemas.microsoft.com/office/drawing/2014/main" id="{C233A473-EC6D-4A7C-9581-2C4E1D7451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1A500A-7583-448A-8C2D-81102721B609}"/>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2798300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60FD-1E77-41FE-B1E4-755B6D7BA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1D185E-9B45-4BE9-BF2C-064B15BC93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426FF3-6656-4EEB-9F49-0F562B2EA399}"/>
              </a:ext>
            </a:extLst>
          </p:cNvPr>
          <p:cNvSpPr>
            <a:spLocks noGrp="1"/>
          </p:cNvSpPr>
          <p:nvPr>
            <p:ph type="dt" sz="half" idx="10"/>
          </p:nvPr>
        </p:nvSpPr>
        <p:spPr/>
        <p:txBody>
          <a:bodyPr/>
          <a:lstStyle/>
          <a:p>
            <a:fld id="{AAD1AB5B-64A8-4EC1-A71C-5021110EEEE3}" type="datetimeFigureOut">
              <a:rPr lang="en-US" smtClean="0"/>
              <a:t>4/18/2022</a:t>
            </a:fld>
            <a:endParaRPr lang="en-US" dirty="0"/>
          </a:p>
        </p:txBody>
      </p:sp>
      <p:sp>
        <p:nvSpPr>
          <p:cNvPr id="5" name="Footer Placeholder 4">
            <a:extLst>
              <a:ext uri="{FF2B5EF4-FFF2-40B4-BE49-F238E27FC236}">
                <a16:creationId xmlns:a16="http://schemas.microsoft.com/office/drawing/2014/main" id="{44B99172-BEBE-444D-84B3-8954F91C86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CBBB8C-196D-47B6-A0C7-22C0909CEBBA}"/>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317801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C7352C-F091-4C27-A90E-CD414930DA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4E767-5CB2-441F-ABA7-37DB5E02A8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51789B-BD34-4268-AD32-064C910744BB}"/>
              </a:ext>
            </a:extLst>
          </p:cNvPr>
          <p:cNvSpPr>
            <a:spLocks noGrp="1"/>
          </p:cNvSpPr>
          <p:nvPr>
            <p:ph type="dt" sz="half" idx="10"/>
          </p:nvPr>
        </p:nvSpPr>
        <p:spPr/>
        <p:txBody>
          <a:bodyPr/>
          <a:lstStyle/>
          <a:p>
            <a:fld id="{AAD1AB5B-64A8-4EC1-A71C-5021110EEEE3}" type="datetimeFigureOut">
              <a:rPr lang="en-US" smtClean="0"/>
              <a:t>4/18/2022</a:t>
            </a:fld>
            <a:endParaRPr lang="en-US" dirty="0"/>
          </a:p>
        </p:txBody>
      </p:sp>
      <p:sp>
        <p:nvSpPr>
          <p:cNvPr id="5" name="Footer Placeholder 4">
            <a:extLst>
              <a:ext uri="{FF2B5EF4-FFF2-40B4-BE49-F238E27FC236}">
                <a16:creationId xmlns:a16="http://schemas.microsoft.com/office/drawing/2014/main" id="{43BFECEC-C891-4C4A-A841-B4C75F9D29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30CE9C-FB6D-4AB0-A783-999FAE775CCF}"/>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3385724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5787" y="1550920"/>
            <a:ext cx="9980427" cy="1905000"/>
          </a:xfrm>
        </p:spPr>
        <p:txBody>
          <a:bodyPr>
            <a:normAutofit/>
          </a:bodyPr>
          <a:lstStyle>
            <a:lvl1pPr algn="ctr">
              <a:lnSpc>
                <a:spcPts val="5000"/>
              </a:lnSpc>
              <a:defRPr sz="4800">
                <a:solidFill>
                  <a:srgbClr val="1946BA"/>
                </a:solidFill>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914400" y="4415508"/>
            <a:ext cx="10363200" cy="886528"/>
          </a:xfrm>
        </p:spPr>
        <p:txBody>
          <a:bodyPr>
            <a:normAutofit/>
          </a:bodyPr>
          <a:lstStyle>
            <a:lvl1pPr marL="0" indent="0" algn="ctr">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Date</a:t>
            </a:r>
          </a:p>
        </p:txBody>
      </p:sp>
      <p:sp>
        <p:nvSpPr>
          <p:cNvPr id="17" name="Slide Number Placeholder 5"/>
          <p:cNvSpPr>
            <a:spLocks noGrp="1"/>
          </p:cNvSpPr>
          <p:nvPr>
            <p:ph type="sldNum" sz="quarter" idx="12"/>
          </p:nvPr>
        </p:nvSpPr>
        <p:spPr>
          <a:xfrm>
            <a:off x="11582400" y="6341438"/>
            <a:ext cx="558800" cy="365125"/>
          </a:xfrm>
        </p:spPr>
        <p:txBody>
          <a:bodyPr/>
          <a:lstStyle/>
          <a:p>
            <a:fld id="{FF2D51B1-BD95-49E9-A870-B722E78EAEE9}" type="slidenum">
              <a:rPr lang="en-US" smtClean="0"/>
              <a:t>‹#›</a:t>
            </a:fld>
            <a:endParaRPr lang="en-US" dirty="0"/>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3034" y="3613035"/>
            <a:ext cx="6045935" cy="228600"/>
          </a:xfrm>
          <a:prstGeom prst="rect">
            <a:avLst/>
          </a:prstGeom>
        </p:spPr>
      </p:pic>
    </p:spTree>
    <p:extLst>
      <p:ext uri="{BB962C8B-B14F-4D97-AF65-F5344CB8AC3E}">
        <p14:creationId xmlns:p14="http://schemas.microsoft.com/office/powerpoint/2010/main" val="83347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403" y="27159"/>
            <a:ext cx="11582400" cy="751442"/>
          </a:xfrm>
        </p:spPr>
        <p:txBody>
          <a:bodyPr/>
          <a:lstStyle>
            <a:lvl1pPr>
              <a:defRPr>
                <a:solidFill>
                  <a:srgbClr val="1946BA"/>
                </a:solidFill>
              </a:defRPr>
            </a:lvl1pPr>
          </a:lstStyle>
          <a:p>
            <a:r>
              <a:rPr lang="en-US" dirty="0"/>
              <a:t>Click to Edit Master Title</a:t>
            </a:r>
          </a:p>
        </p:txBody>
      </p:sp>
      <p:sp>
        <p:nvSpPr>
          <p:cNvPr id="3" name="Content Placeholder 2"/>
          <p:cNvSpPr>
            <a:spLocks noGrp="1"/>
          </p:cNvSpPr>
          <p:nvPr>
            <p:ph idx="1" hasCustomPrompt="1"/>
          </p:nvPr>
        </p:nvSpPr>
        <p:spPr>
          <a:xfrm>
            <a:off x="603251" y="982305"/>
            <a:ext cx="10979149" cy="5140029"/>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12"/>
          </p:nvPr>
        </p:nvSpPr>
        <p:spPr>
          <a:xfrm>
            <a:off x="11577995" y="6348610"/>
            <a:ext cx="570773" cy="365125"/>
          </a:xfrm>
        </p:spPr>
        <p:txBody>
          <a:bodyPr/>
          <a:lstStyle>
            <a:lvl1pPr>
              <a:defRPr sz="1200"/>
            </a:lvl1pPr>
          </a:lstStyle>
          <a:p>
            <a:fld id="{FF2D51B1-BD95-49E9-A870-B722E78EAEE9}" type="slidenum">
              <a:rPr lang="en-US" smtClean="0"/>
              <a:t>‹#›</a:t>
            </a:fld>
            <a:endParaRPr lang="en-US" dirty="0"/>
          </a:p>
        </p:txBody>
      </p:sp>
    </p:spTree>
    <p:extLst>
      <p:ext uri="{BB962C8B-B14F-4D97-AF65-F5344CB8AC3E}">
        <p14:creationId xmlns:p14="http://schemas.microsoft.com/office/powerpoint/2010/main" val="3116581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 Line Title &amp;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403" y="27432"/>
            <a:ext cx="11582400" cy="749808"/>
          </a:xfr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603251" y="982305"/>
            <a:ext cx="5384800" cy="5140029"/>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203951" y="982305"/>
            <a:ext cx="5384800" cy="5140029"/>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a:xfrm>
            <a:off x="11536805" y="6348610"/>
            <a:ext cx="611963" cy="365125"/>
          </a:xfrm>
        </p:spPr>
        <p:txBody>
          <a:bodyPr/>
          <a:lstStyle/>
          <a:p>
            <a:fld id="{FF2D51B1-BD95-49E9-A870-B722E78EAEE9}" type="slidenum">
              <a:rPr lang="en-US" smtClean="0"/>
              <a:t>‹#›</a:t>
            </a:fld>
            <a:endParaRPr lang="en-US" dirty="0"/>
          </a:p>
        </p:txBody>
      </p:sp>
    </p:spTree>
    <p:extLst>
      <p:ext uri="{BB962C8B-B14F-4D97-AF65-F5344CB8AC3E}">
        <p14:creationId xmlns:p14="http://schemas.microsoft.com/office/powerpoint/2010/main" val="1336724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 Line Title and 3-Are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403" y="27159"/>
            <a:ext cx="11582400" cy="751442"/>
          </a:xfrm>
        </p:spPr>
        <p:txBody>
          <a:bodyPr/>
          <a:lstStyle>
            <a:lvl1pPr>
              <a:defRPr>
                <a:solidFill>
                  <a:srgbClr val="1946BA"/>
                </a:solidFill>
              </a:defRPr>
            </a:lvl1pPr>
          </a:lstStyle>
          <a:p>
            <a:r>
              <a:rPr lang="en-US" dirty="0"/>
              <a:t>Click to Edit Master Title</a:t>
            </a:r>
          </a:p>
        </p:txBody>
      </p:sp>
      <p:sp>
        <p:nvSpPr>
          <p:cNvPr id="3" name="Content Placeholder 2"/>
          <p:cNvSpPr>
            <a:spLocks noGrp="1"/>
          </p:cNvSpPr>
          <p:nvPr>
            <p:ph idx="1" hasCustomPrompt="1"/>
          </p:nvPr>
        </p:nvSpPr>
        <p:spPr>
          <a:xfrm>
            <a:off x="603251" y="982305"/>
            <a:ext cx="10979149" cy="1970446"/>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12"/>
          </p:nvPr>
        </p:nvSpPr>
        <p:spPr>
          <a:xfrm>
            <a:off x="11577995" y="6348610"/>
            <a:ext cx="570773" cy="365125"/>
          </a:xfrm>
        </p:spPr>
        <p:txBody>
          <a:bodyPr/>
          <a:lstStyle>
            <a:lvl1pPr>
              <a:defRPr sz="1200"/>
            </a:lvl1pPr>
          </a:lstStyle>
          <a:p>
            <a:fld id="{FF2D51B1-BD95-49E9-A870-B722E78EAEE9}" type="slidenum">
              <a:rPr lang="en-US" smtClean="0"/>
              <a:t>‹#›</a:t>
            </a:fld>
            <a:endParaRPr lang="en-US" dirty="0"/>
          </a:p>
        </p:txBody>
      </p:sp>
      <p:sp>
        <p:nvSpPr>
          <p:cNvPr id="5" name="Content Placeholder 2"/>
          <p:cNvSpPr>
            <a:spLocks noGrp="1"/>
          </p:cNvSpPr>
          <p:nvPr>
            <p:ph idx="13" hasCustomPrompt="1"/>
          </p:nvPr>
        </p:nvSpPr>
        <p:spPr>
          <a:xfrm>
            <a:off x="603251" y="3030180"/>
            <a:ext cx="51879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5949950" y="3030180"/>
            <a:ext cx="56324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add image or figure</a:t>
            </a:r>
          </a:p>
        </p:txBody>
      </p:sp>
    </p:spTree>
    <p:extLst>
      <p:ext uri="{BB962C8B-B14F-4D97-AF65-F5344CB8AC3E}">
        <p14:creationId xmlns:p14="http://schemas.microsoft.com/office/powerpoint/2010/main" val="2510665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 Line Title and 3-Area 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403" y="27159"/>
            <a:ext cx="11582400" cy="751442"/>
          </a:xfrm>
        </p:spPr>
        <p:txBody>
          <a:bodyPr/>
          <a:lstStyle>
            <a:lvl1pPr>
              <a:defRPr>
                <a:solidFill>
                  <a:srgbClr val="1946BA"/>
                </a:solidFill>
              </a:defRPr>
            </a:lvl1pPr>
          </a:lstStyle>
          <a:p>
            <a:r>
              <a:rPr lang="en-US" dirty="0"/>
              <a:t>Click to Edit Master Title</a:t>
            </a:r>
          </a:p>
        </p:txBody>
      </p:sp>
      <p:sp>
        <p:nvSpPr>
          <p:cNvPr id="3" name="Content Placeholder 2"/>
          <p:cNvSpPr>
            <a:spLocks noGrp="1"/>
          </p:cNvSpPr>
          <p:nvPr>
            <p:ph idx="1" hasCustomPrompt="1"/>
          </p:nvPr>
        </p:nvSpPr>
        <p:spPr>
          <a:xfrm>
            <a:off x="603251" y="4148838"/>
            <a:ext cx="10979149" cy="1970446"/>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12"/>
          </p:nvPr>
        </p:nvSpPr>
        <p:spPr>
          <a:xfrm>
            <a:off x="11577995" y="6348610"/>
            <a:ext cx="570773" cy="365125"/>
          </a:xfrm>
        </p:spPr>
        <p:txBody>
          <a:bodyPr/>
          <a:lstStyle>
            <a:lvl1pPr>
              <a:defRPr sz="1200"/>
            </a:lvl1pPr>
          </a:lstStyle>
          <a:p>
            <a:fld id="{FF2D51B1-BD95-49E9-A870-B722E78EAEE9}" type="slidenum">
              <a:rPr lang="en-US" smtClean="0"/>
              <a:t>‹#›</a:t>
            </a:fld>
            <a:endParaRPr lang="en-US" dirty="0"/>
          </a:p>
        </p:txBody>
      </p:sp>
      <p:sp>
        <p:nvSpPr>
          <p:cNvPr id="5" name="Content Placeholder 2"/>
          <p:cNvSpPr>
            <a:spLocks noGrp="1"/>
          </p:cNvSpPr>
          <p:nvPr>
            <p:ph idx="13" hasCustomPrompt="1"/>
          </p:nvPr>
        </p:nvSpPr>
        <p:spPr>
          <a:xfrm>
            <a:off x="603251" y="990293"/>
            <a:ext cx="51879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5949950" y="990293"/>
            <a:ext cx="56324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add image or figure</a:t>
            </a:r>
          </a:p>
        </p:txBody>
      </p:sp>
    </p:spTree>
    <p:extLst>
      <p:ext uri="{BB962C8B-B14F-4D97-AF65-F5344CB8AC3E}">
        <p14:creationId xmlns:p14="http://schemas.microsoft.com/office/powerpoint/2010/main" val="4049365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946BA"/>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p:ph idx="1" hasCustomPrompt="1"/>
          </p:nvPr>
        </p:nvSpPr>
        <p:spPr>
          <a:xfrm>
            <a:off x="603251" y="1489300"/>
            <a:ext cx="10979149" cy="4567468"/>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12"/>
          </p:nvPr>
        </p:nvSpPr>
        <p:spPr>
          <a:xfrm>
            <a:off x="11602707" y="6348610"/>
            <a:ext cx="546060" cy="365125"/>
          </a:xfrm>
        </p:spPr>
        <p:txBody>
          <a:bodyPr/>
          <a:lstStyle/>
          <a:p>
            <a:fld id="{FF2D51B1-BD95-49E9-A870-B722E78EAEE9}" type="slidenum">
              <a:rPr lang="en-US" smtClean="0"/>
              <a:t>‹#›</a:t>
            </a:fld>
            <a:endParaRPr lang="en-US" dirty="0"/>
          </a:p>
        </p:txBody>
      </p:sp>
    </p:spTree>
    <p:extLst>
      <p:ext uri="{BB962C8B-B14F-4D97-AF65-F5344CB8AC3E}">
        <p14:creationId xmlns:p14="http://schemas.microsoft.com/office/powerpoint/2010/main" val="2149170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Line Title &amp;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a:t>
            </a:r>
            <a:br>
              <a:rPr lang="en-US" dirty="0"/>
            </a:br>
            <a:r>
              <a:rPr lang="en-US" dirty="0"/>
              <a:t>One or Two Lines</a:t>
            </a:r>
          </a:p>
        </p:txBody>
      </p:sp>
      <p:sp>
        <p:nvSpPr>
          <p:cNvPr id="3" name="Content Placeholder 2"/>
          <p:cNvSpPr>
            <a:spLocks noGrp="1"/>
          </p:cNvSpPr>
          <p:nvPr>
            <p:ph sz="half" idx="1" hasCustomPrompt="1"/>
          </p:nvPr>
        </p:nvSpPr>
        <p:spPr>
          <a:xfrm>
            <a:off x="603251" y="1492037"/>
            <a:ext cx="5384800" cy="4688445"/>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203951" y="1492037"/>
            <a:ext cx="5384800" cy="4688445"/>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a:xfrm>
            <a:off x="11561518" y="6348610"/>
            <a:ext cx="587249" cy="365125"/>
          </a:xfrm>
        </p:spPr>
        <p:txBody>
          <a:bodyPr/>
          <a:lstStyle/>
          <a:p>
            <a:fld id="{FF2D51B1-BD95-49E9-A870-B722E78EAEE9}" type="slidenum">
              <a:rPr lang="en-US" smtClean="0"/>
              <a:t>‹#›</a:t>
            </a:fld>
            <a:endParaRPr lang="en-US" dirty="0"/>
          </a:p>
        </p:txBody>
      </p:sp>
    </p:spTree>
    <p:extLst>
      <p:ext uri="{BB962C8B-B14F-4D97-AF65-F5344CB8AC3E}">
        <p14:creationId xmlns:p14="http://schemas.microsoft.com/office/powerpoint/2010/main" val="2668068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Line Title and 3-Area 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946BA"/>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p:ph idx="1" hasCustomPrompt="1"/>
          </p:nvPr>
        </p:nvSpPr>
        <p:spPr>
          <a:xfrm>
            <a:off x="603251" y="1489301"/>
            <a:ext cx="10979149" cy="1465567"/>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p:txBody>
      </p:sp>
      <p:sp>
        <p:nvSpPr>
          <p:cNvPr id="6" name="Slide Number Placeholder 5"/>
          <p:cNvSpPr>
            <a:spLocks noGrp="1"/>
          </p:cNvSpPr>
          <p:nvPr>
            <p:ph type="sldNum" sz="quarter" idx="12"/>
          </p:nvPr>
        </p:nvSpPr>
        <p:spPr>
          <a:xfrm>
            <a:off x="11602707" y="6348610"/>
            <a:ext cx="546060" cy="365125"/>
          </a:xfrm>
        </p:spPr>
        <p:txBody>
          <a:bodyPr/>
          <a:lstStyle/>
          <a:p>
            <a:fld id="{FF2D51B1-BD95-49E9-A870-B722E78EAEE9}" type="slidenum">
              <a:rPr lang="en-US" smtClean="0"/>
              <a:t>‹#›</a:t>
            </a:fld>
            <a:endParaRPr lang="en-US" dirty="0"/>
          </a:p>
        </p:txBody>
      </p:sp>
      <p:sp>
        <p:nvSpPr>
          <p:cNvPr id="5" name="Content Placeholder 2"/>
          <p:cNvSpPr>
            <a:spLocks noGrp="1"/>
          </p:cNvSpPr>
          <p:nvPr>
            <p:ph idx="13" hasCustomPrompt="1"/>
          </p:nvPr>
        </p:nvSpPr>
        <p:spPr>
          <a:xfrm>
            <a:off x="603251" y="3030180"/>
            <a:ext cx="51879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5949950" y="3030180"/>
            <a:ext cx="56324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add image or figure</a:t>
            </a:r>
          </a:p>
        </p:txBody>
      </p:sp>
    </p:spTree>
    <p:extLst>
      <p:ext uri="{BB962C8B-B14F-4D97-AF65-F5344CB8AC3E}">
        <p14:creationId xmlns:p14="http://schemas.microsoft.com/office/powerpoint/2010/main" val="328375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A735A-2660-4A60-B09C-167F1975ED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32A0B6-CB9D-4CA0-A595-4B633D82DF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2EEA7-5E0A-4686-89A7-38C7A29009F5}"/>
              </a:ext>
            </a:extLst>
          </p:cNvPr>
          <p:cNvSpPr>
            <a:spLocks noGrp="1"/>
          </p:cNvSpPr>
          <p:nvPr>
            <p:ph type="dt" sz="half" idx="10"/>
          </p:nvPr>
        </p:nvSpPr>
        <p:spPr/>
        <p:txBody>
          <a:bodyPr/>
          <a:lstStyle/>
          <a:p>
            <a:fld id="{AAD1AB5B-64A8-4EC1-A71C-5021110EEEE3}" type="datetimeFigureOut">
              <a:rPr lang="en-US" smtClean="0"/>
              <a:t>4/18/2022</a:t>
            </a:fld>
            <a:endParaRPr lang="en-US" dirty="0"/>
          </a:p>
        </p:txBody>
      </p:sp>
      <p:sp>
        <p:nvSpPr>
          <p:cNvPr id="5" name="Footer Placeholder 4">
            <a:extLst>
              <a:ext uri="{FF2B5EF4-FFF2-40B4-BE49-F238E27FC236}">
                <a16:creationId xmlns:a16="http://schemas.microsoft.com/office/drawing/2014/main" id="{24F2A705-3618-4861-ADE3-D51D1E21C2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82724D-6F82-4E51-8937-E8CAA3E44FDC}"/>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3206588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Line Title and 3-Are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946BA"/>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p:ph idx="1" hasCustomPrompt="1"/>
          </p:nvPr>
        </p:nvSpPr>
        <p:spPr>
          <a:xfrm>
            <a:off x="603251" y="4647366"/>
            <a:ext cx="10979149" cy="1465567"/>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p:txBody>
      </p:sp>
      <p:sp>
        <p:nvSpPr>
          <p:cNvPr id="6" name="Slide Number Placeholder 5"/>
          <p:cNvSpPr>
            <a:spLocks noGrp="1"/>
          </p:cNvSpPr>
          <p:nvPr>
            <p:ph type="sldNum" sz="quarter" idx="12"/>
          </p:nvPr>
        </p:nvSpPr>
        <p:spPr>
          <a:xfrm>
            <a:off x="11602707" y="6348610"/>
            <a:ext cx="546060" cy="365125"/>
          </a:xfrm>
        </p:spPr>
        <p:txBody>
          <a:bodyPr/>
          <a:lstStyle/>
          <a:p>
            <a:fld id="{FF2D51B1-BD95-49E9-A870-B722E78EAEE9}" type="slidenum">
              <a:rPr lang="en-US" smtClean="0"/>
              <a:t>‹#›</a:t>
            </a:fld>
            <a:endParaRPr lang="en-US" dirty="0"/>
          </a:p>
        </p:txBody>
      </p:sp>
      <p:sp>
        <p:nvSpPr>
          <p:cNvPr id="5" name="Content Placeholder 2"/>
          <p:cNvSpPr>
            <a:spLocks noGrp="1"/>
          </p:cNvSpPr>
          <p:nvPr>
            <p:ph idx="13" hasCustomPrompt="1"/>
          </p:nvPr>
        </p:nvSpPr>
        <p:spPr>
          <a:xfrm>
            <a:off x="603251" y="1489246"/>
            <a:ext cx="51879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5949950" y="1489246"/>
            <a:ext cx="56324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add image or figure</a:t>
            </a:r>
          </a:p>
        </p:txBody>
      </p:sp>
    </p:spTree>
    <p:extLst>
      <p:ext uri="{BB962C8B-B14F-4D97-AF65-F5344CB8AC3E}">
        <p14:creationId xmlns:p14="http://schemas.microsoft.com/office/powerpoint/2010/main" val="3085801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Lin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a:t>
            </a:r>
            <a:br>
              <a:rPr lang="en-US" dirty="0"/>
            </a:br>
            <a:r>
              <a:rPr lang="en-US" dirty="0"/>
              <a:t>One or Two Lines</a:t>
            </a:r>
          </a:p>
        </p:txBody>
      </p:sp>
      <p:sp>
        <p:nvSpPr>
          <p:cNvPr id="5" name="Slide Number Placeholder 4"/>
          <p:cNvSpPr>
            <a:spLocks noGrp="1"/>
          </p:cNvSpPr>
          <p:nvPr>
            <p:ph type="sldNum" sz="quarter" idx="12"/>
          </p:nvPr>
        </p:nvSpPr>
        <p:spPr>
          <a:xfrm>
            <a:off x="11582400" y="6348610"/>
            <a:ext cx="554297" cy="365125"/>
          </a:xfrm>
        </p:spPr>
        <p:txBody>
          <a:bodyPr/>
          <a:lstStyle/>
          <a:p>
            <a:fld id="{FF2D51B1-BD95-49E9-A870-B722E78EAEE9}" type="slidenum">
              <a:rPr lang="en-US" smtClean="0"/>
              <a:t>‹#›</a:t>
            </a:fld>
            <a:endParaRPr lang="en-US" dirty="0"/>
          </a:p>
        </p:txBody>
      </p:sp>
    </p:spTree>
    <p:extLst>
      <p:ext uri="{BB962C8B-B14F-4D97-AF65-F5344CB8AC3E}">
        <p14:creationId xmlns:p14="http://schemas.microsoft.com/office/powerpoint/2010/main" val="4142917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61518" y="6348610"/>
            <a:ext cx="587249" cy="365125"/>
          </a:xfrm>
        </p:spPr>
        <p:txBody>
          <a:bodyPr/>
          <a:lstStyle/>
          <a:p>
            <a:fld id="{FF2D51B1-BD95-49E9-A870-B722E78EAEE9}" type="slidenum">
              <a:rPr lang="en-US" smtClean="0"/>
              <a:t>‹#›</a:t>
            </a:fld>
            <a:endParaRPr lang="en-US" dirty="0"/>
          </a:p>
        </p:txBody>
      </p:sp>
      <p:sp>
        <p:nvSpPr>
          <p:cNvPr id="14" name="Subtitle 2"/>
          <p:cNvSpPr>
            <a:spLocks noGrp="1"/>
          </p:cNvSpPr>
          <p:nvPr>
            <p:ph type="subTitle" idx="1" hasCustomPrompt="1"/>
          </p:nvPr>
        </p:nvSpPr>
        <p:spPr>
          <a:xfrm>
            <a:off x="914400" y="3048000"/>
            <a:ext cx="10363200" cy="533400"/>
          </a:xfrm>
        </p:spPr>
        <p:txBody>
          <a:bodyPr>
            <a:normAutofit/>
          </a:bodyPr>
          <a:lstStyle>
            <a:lvl1pPr marL="0" indent="0" algn="ctr">
              <a:buNone/>
              <a:defRPr sz="2000" baseline="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Blank Slide</a:t>
            </a:r>
          </a:p>
        </p:txBody>
      </p:sp>
    </p:spTree>
    <p:extLst>
      <p:ext uri="{BB962C8B-B14F-4D97-AF65-F5344CB8AC3E}">
        <p14:creationId xmlns:p14="http://schemas.microsoft.com/office/powerpoint/2010/main" val="2880867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Blank No Footer">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582400" y="6348610"/>
            <a:ext cx="554297" cy="365125"/>
          </a:xfrm>
          <a:prstGeom prst="rect">
            <a:avLst/>
          </a:prstGeom>
        </p:spPr>
        <p:txBody>
          <a:bodyPr vert="horz" lIns="91440" tIns="45720" rIns="91440" bIns="45720" rtlCol="0" anchor="ctr"/>
          <a:lstStyle>
            <a:lvl1pPr algn="r">
              <a:defRPr sz="1200">
                <a:solidFill>
                  <a:srgbClr val="1946BA"/>
                </a:solidFill>
                <a:latin typeface="Gill Sans Std" pitchFamily="34" charset="0"/>
              </a:defRPr>
            </a:lvl1pPr>
          </a:lstStyle>
          <a:p>
            <a:fld id="{FF2D51B1-BD95-49E9-A870-B722E78EAEE9}" type="slidenum">
              <a:rPr lang="en-US" smtClean="0"/>
              <a:t>‹#›</a:t>
            </a:fld>
            <a:endParaRPr lang="en-US" dirty="0"/>
          </a:p>
        </p:txBody>
      </p:sp>
    </p:spTree>
    <p:extLst>
      <p:ext uri="{BB962C8B-B14F-4D97-AF65-F5344CB8AC3E}">
        <p14:creationId xmlns:p14="http://schemas.microsoft.com/office/powerpoint/2010/main" val="3830657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ontent Two-thirds Slide">
    <p:bg>
      <p:bgPr>
        <a:solidFill>
          <a:schemeClr val="accent1"/>
        </a:solidFill>
        <a:effectLst/>
      </p:bgPr>
    </p:bg>
    <p:spTree>
      <p:nvGrpSpPr>
        <p:cNvPr id="1" name=""/>
        <p:cNvGrpSpPr/>
        <p:nvPr/>
      </p:nvGrpSpPr>
      <p:grpSpPr>
        <a:xfrm>
          <a:off x="0" y="0"/>
          <a:ext cx="0" cy="0"/>
          <a:chOff x="0" y="0"/>
          <a:chExt cx="0" cy="0"/>
        </a:xfrm>
      </p:grpSpPr>
      <p:sp>
        <p:nvSpPr>
          <p:cNvPr id="12" name="Freeform 11"/>
          <p:cNvSpPr/>
          <p:nvPr/>
        </p:nvSpPr>
        <p:spPr bwMode="hidden">
          <a:xfrm>
            <a:off x="0" y="394330"/>
            <a:ext cx="12192000" cy="6463671"/>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609600" y="182880"/>
            <a:ext cx="10972800" cy="670560"/>
          </a:xfrm>
        </p:spPr>
        <p:txBody>
          <a:bodyPr/>
          <a:lstStyle>
            <a:lvl1pPr>
              <a:defRPr sz="2667"/>
            </a:lvl1pPr>
          </a:lstStyle>
          <a:p>
            <a:r>
              <a:rPr lang="en-US"/>
              <a:t>Click to edit Master title style</a:t>
            </a:r>
            <a:endParaRPr lang="en-US" dirty="0"/>
          </a:p>
        </p:txBody>
      </p:sp>
      <p:sp>
        <p:nvSpPr>
          <p:cNvPr id="6" name="Content Placeholder 5"/>
          <p:cNvSpPr>
            <a:spLocks noGrp="1"/>
          </p:cNvSpPr>
          <p:nvPr>
            <p:ph sz="quarter" idx="12" hasCustomPrompt="1"/>
          </p:nvPr>
        </p:nvSpPr>
        <p:spPr>
          <a:xfrm>
            <a:off x="609600" y="1214965"/>
            <a:ext cx="725424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hasCustomPrompt="1"/>
          </p:nvPr>
        </p:nvSpPr>
        <p:spPr>
          <a:xfrm>
            <a:off x="8046720" y="1214965"/>
            <a:ext cx="353568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4165600" y="6407912"/>
            <a:ext cx="3860800" cy="170688"/>
          </a:xfrm>
          <a:prstGeom prst="rect">
            <a:avLst/>
          </a:prstGeom>
        </p:spPr>
        <p:txBody>
          <a:bodyPr/>
          <a:lstStyle/>
          <a:p>
            <a:r>
              <a:rPr lang="en-US" dirty="0"/>
              <a:t>FOOTER CHANGED UNDER INSERT&gt;HEADER &amp; FOOTER</a:t>
            </a:r>
          </a:p>
        </p:txBody>
      </p:sp>
      <p:sp>
        <p:nvSpPr>
          <p:cNvPr id="14" name="Slide Number Placeholder 5"/>
          <p:cNvSpPr>
            <a:spLocks noGrp="1"/>
          </p:cNvSpPr>
          <p:nvPr>
            <p:ph type="sldNum" sz="quarter" idx="14"/>
          </p:nvPr>
        </p:nvSpPr>
        <p:spPr>
          <a:xfrm>
            <a:off x="8737600" y="6407912"/>
            <a:ext cx="2844800" cy="170688"/>
          </a:xfrm>
        </p:spPr>
        <p:txBody>
          <a:bodyPr/>
          <a:lstStyle/>
          <a:p>
            <a:fld id="{15B51593-F607-40DA-BAAD-7C20DAA0A6A6}" type="slidenum">
              <a:rPr lang="en-US" smtClean="0"/>
              <a:t>‹#›</a:t>
            </a:fld>
            <a:endParaRPr lang="en-US" dirty="0"/>
          </a:p>
        </p:txBody>
      </p:sp>
      <p:cxnSp>
        <p:nvCxnSpPr>
          <p:cNvPr id="15" name="Straight Connector 14"/>
          <p:cNvCxnSpPr/>
          <p:nvPr/>
        </p:nvCxnSpPr>
        <p:spPr>
          <a:xfrm>
            <a:off x="609600" y="6346953"/>
            <a:ext cx="10972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9600" y="6407912"/>
            <a:ext cx="2840736" cy="164212"/>
          </a:xfrm>
          <a:prstGeom prst="rect">
            <a:avLst/>
          </a:prstGeom>
          <a:noFill/>
        </p:spPr>
        <p:txBody>
          <a:bodyPr wrap="square" lIns="0" tIns="0" rIns="0" bIns="0" rtlCol="0">
            <a:spAutoFit/>
          </a:bodyPr>
          <a:lstStyle/>
          <a:p>
            <a:r>
              <a:rPr lang="en-US" sz="1067" b="1" cap="all" baseline="0" dirty="0">
                <a:latin typeface="+mj-lt"/>
              </a:rPr>
              <a:t>SAE INTERNATIONAL</a:t>
            </a:r>
          </a:p>
        </p:txBody>
      </p:sp>
      <p:sp>
        <p:nvSpPr>
          <p:cNvPr id="17" name="TextBox 16"/>
          <p:cNvSpPr txBox="1"/>
          <p:nvPr/>
        </p:nvSpPr>
        <p:spPr>
          <a:xfrm>
            <a:off x="3048000" y="6586810"/>
            <a:ext cx="6096000" cy="194990"/>
          </a:xfrm>
          <a:prstGeom prst="rect">
            <a:avLst/>
          </a:prstGeom>
          <a:noFill/>
        </p:spPr>
        <p:txBody>
          <a:bodyPr wrap="square" rtlCol="0" anchor="b" anchorCtr="0">
            <a:spAutoFit/>
          </a:bodyPr>
          <a:lstStyle/>
          <a:p>
            <a:pPr algn="ctr"/>
            <a:r>
              <a:rPr lang="en-US" sz="667" kern="1200" dirty="0">
                <a:solidFill>
                  <a:schemeClr val="bg1">
                    <a:lumMod val="50000"/>
                  </a:schemeClr>
                </a:solidFill>
                <a:latin typeface="+mn-lt"/>
                <a:ea typeface="+mn-ea"/>
                <a:cs typeface="+mn-cs"/>
              </a:rPr>
              <a:t>Copyright © SAE International.  Further use or distribution is not permitted without permission from SAE</a:t>
            </a:r>
            <a:endParaRPr lang="en-US" sz="667" dirty="0">
              <a:solidFill>
                <a:schemeClr val="bg1">
                  <a:lumMod val="50000"/>
                </a:schemeClr>
              </a:solidFill>
            </a:endParaRPr>
          </a:p>
        </p:txBody>
      </p:sp>
    </p:spTree>
    <p:extLst>
      <p:ext uri="{BB962C8B-B14F-4D97-AF65-F5344CB8AC3E}">
        <p14:creationId xmlns:p14="http://schemas.microsoft.com/office/powerpoint/2010/main" val="358403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 Line Title Only">
    <p:spTree>
      <p:nvGrpSpPr>
        <p:cNvPr id="1" name=""/>
        <p:cNvGrpSpPr/>
        <p:nvPr/>
      </p:nvGrpSpPr>
      <p:grpSpPr>
        <a:xfrm>
          <a:off x="0" y="0"/>
          <a:ext cx="0" cy="0"/>
          <a:chOff x="0" y="0"/>
          <a:chExt cx="0" cy="0"/>
        </a:xfrm>
      </p:grpSpPr>
      <p:sp>
        <p:nvSpPr>
          <p:cNvPr id="8" name="TextBox 7"/>
          <p:cNvSpPr txBox="1"/>
          <p:nvPr userDrawn="1"/>
        </p:nvSpPr>
        <p:spPr>
          <a:xfrm>
            <a:off x="4165600" y="6177280"/>
            <a:ext cx="3860800" cy="179070"/>
          </a:xfrm>
          <a:prstGeom prst="rect">
            <a:avLst/>
          </a:prstGeom>
          <a:noFill/>
          <a:effectLst>
            <a:outerShdw blurRad="50800" dist="38100" dir="2700000" algn="tl" rotWithShape="0">
              <a:prstClr val="black">
                <a:alpha val="40000"/>
              </a:prstClr>
            </a:outerShdw>
          </a:effectLst>
        </p:spPr>
        <p:txBody>
          <a:bodyPr vert="horz" wrap="square" lIns="91440" tIns="45720" rIns="91440" bIns="45720" rtlCol="0" anchor="ctr" anchorCtr="0">
            <a:noAutofit/>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endParaRPr kumimoji="0" lang="en-US" sz="2400" b="1"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Arial Black" pitchFamily="34" charset="0"/>
              <a:ea typeface="+mn-ea"/>
              <a:cs typeface="Arial" pitchFamily="34" charset="0"/>
            </a:endParaRPr>
          </a:p>
        </p:txBody>
      </p:sp>
      <p:sp>
        <p:nvSpPr>
          <p:cNvPr id="9" name="Title 1"/>
          <p:cNvSpPr>
            <a:spLocks noGrp="1"/>
          </p:cNvSpPr>
          <p:nvPr>
            <p:ph type="title" hasCustomPrompt="1"/>
          </p:nvPr>
        </p:nvSpPr>
        <p:spPr>
          <a:xfrm>
            <a:off x="458403" y="27159"/>
            <a:ext cx="11582400" cy="751442"/>
          </a:xfrm>
        </p:spPr>
        <p:txBody>
          <a:bodyPr/>
          <a:lstStyle>
            <a:lvl1pPr>
              <a:defRPr>
                <a:solidFill>
                  <a:schemeClr val="bg1"/>
                </a:solidFill>
              </a:defRPr>
            </a:lvl1pPr>
          </a:lstStyle>
          <a:p>
            <a:r>
              <a:rPr lang="en-US" dirty="0"/>
              <a:t>Click to Edit Master Title</a:t>
            </a:r>
          </a:p>
        </p:txBody>
      </p:sp>
      <p:sp>
        <p:nvSpPr>
          <p:cNvPr id="10" name="Slide Number Placeholder 5"/>
          <p:cNvSpPr>
            <a:spLocks noGrp="1"/>
          </p:cNvSpPr>
          <p:nvPr>
            <p:ph type="sldNum" sz="quarter" idx="12"/>
          </p:nvPr>
        </p:nvSpPr>
        <p:spPr>
          <a:xfrm>
            <a:off x="11587125" y="6339557"/>
            <a:ext cx="549572" cy="365125"/>
          </a:xfrm>
        </p:spPr>
        <p:txBody>
          <a:bodyPr/>
          <a:lstStyle/>
          <a:p>
            <a:fld id="{511E60E2-5F03-4AD1-8874-AA9ACC93B38D}" type="slidenum">
              <a:rPr lang="en-US" smtClean="0"/>
              <a:pPr/>
              <a:t>‹#›</a:t>
            </a:fld>
            <a:endParaRPr lang="en-US" dirty="0"/>
          </a:p>
        </p:txBody>
      </p:sp>
    </p:spTree>
    <p:extLst>
      <p:ext uri="{BB962C8B-B14F-4D97-AF65-F5344CB8AC3E}">
        <p14:creationId xmlns:p14="http://schemas.microsoft.com/office/powerpoint/2010/main" val="217309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BDCEC-0E56-44B3-82E6-7A712D939E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A3758B-A786-41D3-83EA-7D8F8EFD1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45D227-C8F5-4641-AF18-C6483F9B19A5}"/>
              </a:ext>
            </a:extLst>
          </p:cNvPr>
          <p:cNvSpPr>
            <a:spLocks noGrp="1"/>
          </p:cNvSpPr>
          <p:nvPr>
            <p:ph type="dt" sz="half" idx="10"/>
          </p:nvPr>
        </p:nvSpPr>
        <p:spPr/>
        <p:txBody>
          <a:bodyPr/>
          <a:lstStyle/>
          <a:p>
            <a:fld id="{AAD1AB5B-64A8-4EC1-A71C-5021110EEEE3}" type="datetimeFigureOut">
              <a:rPr lang="en-US" smtClean="0"/>
              <a:t>4/18/2022</a:t>
            </a:fld>
            <a:endParaRPr lang="en-US" dirty="0"/>
          </a:p>
        </p:txBody>
      </p:sp>
      <p:sp>
        <p:nvSpPr>
          <p:cNvPr id="5" name="Footer Placeholder 4">
            <a:extLst>
              <a:ext uri="{FF2B5EF4-FFF2-40B4-BE49-F238E27FC236}">
                <a16:creationId xmlns:a16="http://schemas.microsoft.com/office/drawing/2014/main" id="{F15D3338-0051-44F6-8F78-047F08F05D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F6E343-6484-471A-927E-70E3FE12B70A}"/>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45298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36ACE-22A1-4D3B-8217-55B18F0197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6B0B3-57A9-4D2C-8AB3-6BF6A3FB64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65B92F-EE8E-4E7B-BB75-E987B55CF7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3EFEA7-1FDF-47BB-A62D-3C297C7C0707}"/>
              </a:ext>
            </a:extLst>
          </p:cNvPr>
          <p:cNvSpPr>
            <a:spLocks noGrp="1"/>
          </p:cNvSpPr>
          <p:nvPr>
            <p:ph type="dt" sz="half" idx="10"/>
          </p:nvPr>
        </p:nvSpPr>
        <p:spPr/>
        <p:txBody>
          <a:bodyPr/>
          <a:lstStyle/>
          <a:p>
            <a:fld id="{AAD1AB5B-64A8-4EC1-A71C-5021110EEEE3}" type="datetimeFigureOut">
              <a:rPr lang="en-US" smtClean="0"/>
              <a:t>4/18/2022</a:t>
            </a:fld>
            <a:endParaRPr lang="en-US" dirty="0"/>
          </a:p>
        </p:txBody>
      </p:sp>
      <p:sp>
        <p:nvSpPr>
          <p:cNvPr id="6" name="Footer Placeholder 5">
            <a:extLst>
              <a:ext uri="{FF2B5EF4-FFF2-40B4-BE49-F238E27FC236}">
                <a16:creationId xmlns:a16="http://schemas.microsoft.com/office/drawing/2014/main" id="{24CBBFC8-DDA5-45E8-9C3B-D9065CE52E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E3E22F-66A4-4018-855B-BEAA97CF4858}"/>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154554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74D7-708F-4235-B84C-536F7FA2AF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9B3D94-FB5B-4D8A-9CED-9E271FFCE1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FCA46F-99DB-495B-9AB0-9D3FB71A86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E3948B-A5AA-40B7-AD6E-AB15EF93EF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CB3EC4-9B15-4C17-B8EF-F8BB7E83E9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B3DE04-33B9-4B61-8302-14B856865981}"/>
              </a:ext>
            </a:extLst>
          </p:cNvPr>
          <p:cNvSpPr>
            <a:spLocks noGrp="1"/>
          </p:cNvSpPr>
          <p:nvPr>
            <p:ph type="dt" sz="half" idx="10"/>
          </p:nvPr>
        </p:nvSpPr>
        <p:spPr/>
        <p:txBody>
          <a:bodyPr/>
          <a:lstStyle/>
          <a:p>
            <a:fld id="{AAD1AB5B-64A8-4EC1-A71C-5021110EEEE3}" type="datetimeFigureOut">
              <a:rPr lang="en-US" smtClean="0"/>
              <a:t>4/18/2022</a:t>
            </a:fld>
            <a:endParaRPr lang="en-US" dirty="0"/>
          </a:p>
        </p:txBody>
      </p:sp>
      <p:sp>
        <p:nvSpPr>
          <p:cNvPr id="8" name="Footer Placeholder 7">
            <a:extLst>
              <a:ext uri="{FF2B5EF4-FFF2-40B4-BE49-F238E27FC236}">
                <a16:creationId xmlns:a16="http://schemas.microsoft.com/office/drawing/2014/main" id="{47B653F1-A363-4BAE-8110-6967C4DD42A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3975125-1D6C-432F-A56C-BF86CBE10958}"/>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2284277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D03B0-24DC-41AE-B622-986BA29B87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D2F2A1-440A-407D-B8DA-6C39E4FD2730}"/>
              </a:ext>
            </a:extLst>
          </p:cNvPr>
          <p:cNvSpPr>
            <a:spLocks noGrp="1"/>
          </p:cNvSpPr>
          <p:nvPr>
            <p:ph type="dt" sz="half" idx="10"/>
          </p:nvPr>
        </p:nvSpPr>
        <p:spPr/>
        <p:txBody>
          <a:bodyPr/>
          <a:lstStyle/>
          <a:p>
            <a:fld id="{AAD1AB5B-64A8-4EC1-A71C-5021110EEEE3}" type="datetimeFigureOut">
              <a:rPr lang="en-US" smtClean="0"/>
              <a:t>4/18/2022</a:t>
            </a:fld>
            <a:endParaRPr lang="en-US" dirty="0"/>
          </a:p>
        </p:txBody>
      </p:sp>
      <p:sp>
        <p:nvSpPr>
          <p:cNvPr id="4" name="Footer Placeholder 3">
            <a:extLst>
              <a:ext uri="{FF2B5EF4-FFF2-40B4-BE49-F238E27FC236}">
                <a16:creationId xmlns:a16="http://schemas.microsoft.com/office/drawing/2014/main" id="{63A9F0DD-9DA5-4FD1-B575-7F3FA339AE0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732C18-DCEC-4A42-BF34-DBE1AFC7C1E6}"/>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32149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929B33-F2DD-4EA4-BB74-A3D5B8688D88}"/>
              </a:ext>
            </a:extLst>
          </p:cNvPr>
          <p:cNvSpPr>
            <a:spLocks noGrp="1"/>
          </p:cNvSpPr>
          <p:nvPr>
            <p:ph type="dt" sz="half" idx="10"/>
          </p:nvPr>
        </p:nvSpPr>
        <p:spPr/>
        <p:txBody>
          <a:bodyPr/>
          <a:lstStyle/>
          <a:p>
            <a:fld id="{AAD1AB5B-64A8-4EC1-A71C-5021110EEEE3}" type="datetimeFigureOut">
              <a:rPr lang="en-US" smtClean="0"/>
              <a:t>4/18/2022</a:t>
            </a:fld>
            <a:endParaRPr lang="en-US" dirty="0"/>
          </a:p>
        </p:txBody>
      </p:sp>
      <p:sp>
        <p:nvSpPr>
          <p:cNvPr id="3" name="Footer Placeholder 2">
            <a:extLst>
              <a:ext uri="{FF2B5EF4-FFF2-40B4-BE49-F238E27FC236}">
                <a16:creationId xmlns:a16="http://schemas.microsoft.com/office/drawing/2014/main" id="{3693462A-F476-452E-852C-B78570B0EAA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1C84C67-96F8-4075-8B4F-2ABDF1012689}"/>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353373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073D-3227-4432-9B37-455357540D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2AD902-F695-4083-AF0C-5D473F99AC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A0787A-15A8-4742-A2F3-10EF7A99B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118041-EDA1-49E5-B1BE-BF015B4F685B}"/>
              </a:ext>
            </a:extLst>
          </p:cNvPr>
          <p:cNvSpPr>
            <a:spLocks noGrp="1"/>
          </p:cNvSpPr>
          <p:nvPr>
            <p:ph type="dt" sz="half" idx="10"/>
          </p:nvPr>
        </p:nvSpPr>
        <p:spPr/>
        <p:txBody>
          <a:bodyPr/>
          <a:lstStyle/>
          <a:p>
            <a:fld id="{AAD1AB5B-64A8-4EC1-A71C-5021110EEEE3}" type="datetimeFigureOut">
              <a:rPr lang="en-US" smtClean="0"/>
              <a:t>4/18/2022</a:t>
            </a:fld>
            <a:endParaRPr lang="en-US" dirty="0"/>
          </a:p>
        </p:txBody>
      </p:sp>
      <p:sp>
        <p:nvSpPr>
          <p:cNvPr id="6" name="Footer Placeholder 5">
            <a:extLst>
              <a:ext uri="{FF2B5EF4-FFF2-40B4-BE49-F238E27FC236}">
                <a16:creationId xmlns:a16="http://schemas.microsoft.com/office/drawing/2014/main" id="{A9FE6697-8C8B-482B-A9E2-64F5CF60D9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BD1D86-4C91-4B2B-A90F-8418ECCDEB2E}"/>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329914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D5C5A-E4B3-4CF2-9764-1B10B932C3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D5620E-23C6-4098-A4B3-DC392A2FCE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D4F0965-B583-4A40-9F18-268E3177C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C758B6-A674-4837-8688-B3EE1DD1B179}"/>
              </a:ext>
            </a:extLst>
          </p:cNvPr>
          <p:cNvSpPr>
            <a:spLocks noGrp="1"/>
          </p:cNvSpPr>
          <p:nvPr>
            <p:ph type="dt" sz="half" idx="10"/>
          </p:nvPr>
        </p:nvSpPr>
        <p:spPr/>
        <p:txBody>
          <a:bodyPr/>
          <a:lstStyle/>
          <a:p>
            <a:fld id="{AAD1AB5B-64A8-4EC1-A71C-5021110EEEE3}" type="datetimeFigureOut">
              <a:rPr lang="en-US" smtClean="0"/>
              <a:t>4/18/2022</a:t>
            </a:fld>
            <a:endParaRPr lang="en-US" dirty="0"/>
          </a:p>
        </p:txBody>
      </p:sp>
      <p:sp>
        <p:nvSpPr>
          <p:cNvPr id="6" name="Footer Placeholder 5">
            <a:extLst>
              <a:ext uri="{FF2B5EF4-FFF2-40B4-BE49-F238E27FC236}">
                <a16:creationId xmlns:a16="http://schemas.microsoft.com/office/drawing/2014/main" id="{C5B4B27C-96E0-4731-8524-7B42CB693C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AF4E31-D965-4EF9-930A-C7646322D23A}"/>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346940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2AB391-28A0-4F6C-A2B9-9CE7CC823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24441C-4D57-46BE-98B2-5A424C933A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9FC1C-8F2A-4F7E-BC36-81DC719F5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1AB5B-64A8-4EC1-A71C-5021110EEEE3}" type="datetimeFigureOut">
              <a:rPr lang="en-US" smtClean="0"/>
              <a:t>4/18/2022</a:t>
            </a:fld>
            <a:endParaRPr lang="en-US" dirty="0"/>
          </a:p>
        </p:txBody>
      </p:sp>
      <p:sp>
        <p:nvSpPr>
          <p:cNvPr id="5" name="Footer Placeholder 4">
            <a:extLst>
              <a:ext uri="{FF2B5EF4-FFF2-40B4-BE49-F238E27FC236}">
                <a16:creationId xmlns:a16="http://schemas.microsoft.com/office/drawing/2014/main" id="{F6C59366-E687-4D64-BD17-77EEE05038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BA7BD81-C1D9-4C13-8CE0-DE13A2B794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19C5C-71E8-415B-BC57-C3FF25237A24}" type="slidenum">
              <a:rPr lang="en-US" smtClean="0"/>
              <a:t>‹#›</a:t>
            </a:fld>
            <a:endParaRPr lang="en-US" dirty="0"/>
          </a:p>
        </p:txBody>
      </p:sp>
    </p:spTree>
    <p:extLst>
      <p:ext uri="{BB962C8B-B14F-4D97-AF65-F5344CB8AC3E}">
        <p14:creationId xmlns:p14="http://schemas.microsoft.com/office/powerpoint/2010/main" val="642778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6227879"/>
            <a:ext cx="12192000" cy="640080"/>
          </a:xfrm>
          <a:prstGeom prst="rect">
            <a:avLst/>
          </a:prstGeom>
        </p:spPr>
      </p:pic>
      <p:sp>
        <p:nvSpPr>
          <p:cNvPr id="2" name="Title Placeholder 1"/>
          <p:cNvSpPr>
            <a:spLocks noGrp="1"/>
          </p:cNvSpPr>
          <p:nvPr>
            <p:ph type="title"/>
          </p:nvPr>
        </p:nvSpPr>
        <p:spPr>
          <a:xfrm>
            <a:off x="458403" y="81477"/>
            <a:ext cx="11582400" cy="1143000"/>
          </a:xfrm>
          <a:prstGeom prst="rect">
            <a:avLst/>
          </a:prstGeom>
        </p:spPr>
        <p:txBody>
          <a:bodyPr vert="horz" lIns="91440" tIns="45720" rIns="91440" bIns="45720" rtlCol="0" anchor="ctr">
            <a:normAutofit/>
          </a:bodyPr>
          <a:lstStyle/>
          <a:p>
            <a:r>
              <a:rPr lang="en-US" dirty="0"/>
              <a:t>Click to Edit Master Title</a:t>
            </a:r>
            <a:br>
              <a:rPr lang="en-US" dirty="0"/>
            </a:br>
            <a:r>
              <a:rPr lang="en-US" dirty="0"/>
              <a:t>One or Two Lines</a:t>
            </a:r>
          </a:p>
        </p:txBody>
      </p:sp>
      <p:sp>
        <p:nvSpPr>
          <p:cNvPr id="3" name="Text Placeholder 2"/>
          <p:cNvSpPr>
            <a:spLocks noGrp="1"/>
          </p:cNvSpPr>
          <p:nvPr>
            <p:ph type="body" idx="1"/>
          </p:nvPr>
        </p:nvSpPr>
        <p:spPr>
          <a:xfrm>
            <a:off x="603251" y="1427206"/>
            <a:ext cx="10979149" cy="4698958"/>
          </a:xfrm>
          <a:prstGeom prst="rect">
            <a:avLst/>
          </a:prstGeom>
        </p:spPr>
        <p:txBody>
          <a:bodyPr vert="horz" lIns="91440" tIns="45720" rIns="91440" bIns="45720" rtlCol="0">
            <a:normAutofit/>
          </a:body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4"/>
          </p:nvPr>
        </p:nvSpPr>
        <p:spPr>
          <a:xfrm>
            <a:off x="11582400" y="6348610"/>
            <a:ext cx="554297" cy="365125"/>
          </a:xfrm>
          <a:prstGeom prst="rect">
            <a:avLst/>
          </a:prstGeom>
        </p:spPr>
        <p:txBody>
          <a:bodyPr vert="horz" lIns="91440" tIns="45720" rIns="91440" bIns="45720" rtlCol="0" anchor="ctr"/>
          <a:lstStyle>
            <a:lvl1pPr algn="r">
              <a:defRPr sz="1200">
                <a:solidFill>
                  <a:srgbClr val="1946BA"/>
                </a:solidFill>
                <a:latin typeface="Gill Sans Std" pitchFamily="34" charset="0"/>
              </a:defRPr>
            </a:lvl1pPr>
          </a:lstStyle>
          <a:p>
            <a:fld id="{FF2D51B1-BD95-49E9-A870-B722E78EAEE9}" type="slidenum">
              <a:rPr lang="en-US" smtClean="0"/>
              <a:t>‹#›</a:t>
            </a:fld>
            <a:endParaRPr lang="en-US" dirty="0"/>
          </a:p>
        </p:txBody>
      </p:sp>
    </p:spTree>
    <p:extLst>
      <p:ext uri="{BB962C8B-B14F-4D97-AF65-F5344CB8AC3E}">
        <p14:creationId xmlns:p14="http://schemas.microsoft.com/office/powerpoint/2010/main" val="3973987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4000"/>
        </a:lnSpc>
        <a:spcBef>
          <a:spcPct val="0"/>
        </a:spcBef>
        <a:buNone/>
        <a:defRPr sz="3600" b="1" i="0" kern="1200" baseline="0">
          <a:solidFill>
            <a:srgbClr val="1946BA"/>
          </a:solidFill>
          <a:effectLst/>
          <a:latin typeface="Gill Sans MT" panose="020B0502020104020203" pitchFamily="34" charset="0"/>
          <a:ea typeface="+mj-ea"/>
          <a:cs typeface="+mj-cs"/>
        </a:defRPr>
      </a:lvl1pPr>
    </p:titleStyle>
    <p:bodyStyle>
      <a:lvl1pPr marL="228600" indent="-228600" algn="l" defTabSz="914400" rtl="0" eaLnBrk="1" latinLnBrk="0" hangingPunct="1">
        <a:lnSpc>
          <a:spcPct val="100000"/>
        </a:lnSpc>
        <a:spcBef>
          <a:spcPct val="20000"/>
        </a:spcBef>
        <a:buFont typeface="Wingdings" panose="05000000000000000000" pitchFamily="2" charset="2"/>
        <a:buChar char="§"/>
        <a:defRPr sz="2400" b="0" kern="1200" baseline="0">
          <a:solidFill>
            <a:schemeClr val="tx1"/>
          </a:solidFill>
          <a:latin typeface="Gill Sans MT" panose="020B0502020104020203" pitchFamily="34" charset="0"/>
          <a:ea typeface="+mn-ea"/>
          <a:cs typeface="+mn-cs"/>
        </a:defRPr>
      </a:lvl1pPr>
      <a:lvl2pPr marL="742950" indent="-285750" algn="l" defTabSz="914400" rtl="0" eaLnBrk="1" latinLnBrk="0" hangingPunct="1">
        <a:lnSpc>
          <a:spcPct val="100000"/>
        </a:lnSpc>
        <a:spcBef>
          <a:spcPct val="20000"/>
        </a:spcBef>
        <a:buFont typeface="Arial" panose="020B0604020202020204" pitchFamily="34" charset="0"/>
        <a:buChar char="–"/>
        <a:defRPr sz="2200" kern="1200" baseline="0">
          <a:solidFill>
            <a:schemeClr val="tx1"/>
          </a:solidFill>
          <a:latin typeface="Gill Sans MT" panose="020B0502020104020203" pitchFamily="34" charset="0"/>
          <a:ea typeface="+mn-ea"/>
          <a:cs typeface="+mn-cs"/>
        </a:defRPr>
      </a:lvl2pPr>
      <a:lvl3pPr marL="1082675" indent="-168275" algn="l" defTabSz="914400" rtl="0" eaLnBrk="1" latinLnBrk="0" hangingPunct="1">
        <a:lnSpc>
          <a:spcPct val="100000"/>
        </a:lnSpc>
        <a:spcBef>
          <a:spcPct val="20000"/>
        </a:spcBef>
        <a:buFont typeface="Arial" panose="020B060402020202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178C0-FF53-40DC-8705-E1605299371C}"/>
              </a:ext>
            </a:extLst>
          </p:cNvPr>
          <p:cNvSpPr>
            <a:spLocks noGrp="1"/>
          </p:cNvSpPr>
          <p:nvPr>
            <p:ph type="ctrTitle"/>
          </p:nvPr>
        </p:nvSpPr>
        <p:spPr/>
        <p:txBody>
          <a:bodyPr>
            <a:normAutofit/>
          </a:bodyPr>
          <a:lstStyle/>
          <a:p>
            <a:r>
              <a:rPr lang="en-US" sz="4400" dirty="0"/>
              <a:t>Sequence X Severity Task Force</a:t>
            </a:r>
          </a:p>
        </p:txBody>
      </p:sp>
      <p:sp>
        <p:nvSpPr>
          <p:cNvPr id="3" name="Subtitle 2">
            <a:extLst>
              <a:ext uri="{FF2B5EF4-FFF2-40B4-BE49-F238E27FC236}">
                <a16:creationId xmlns:a16="http://schemas.microsoft.com/office/drawing/2014/main" id="{24955F14-B563-4901-BF07-D8517E4C3B27}"/>
              </a:ext>
            </a:extLst>
          </p:cNvPr>
          <p:cNvSpPr>
            <a:spLocks noGrp="1"/>
          </p:cNvSpPr>
          <p:nvPr>
            <p:ph type="subTitle" idx="1"/>
          </p:nvPr>
        </p:nvSpPr>
        <p:spPr/>
        <p:txBody>
          <a:bodyPr/>
          <a:lstStyle/>
          <a:p>
            <a:r>
              <a:rPr lang="en-US" dirty="0"/>
              <a:t>Meeting Minutes</a:t>
            </a:r>
          </a:p>
          <a:p>
            <a:r>
              <a:rPr lang="en-US" dirty="0"/>
              <a:t>04/13/22</a:t>
            </a:r>
          </a:p>
          <a:p>
            <a:endParaRPr lang="en-US" dirty="0"/>
          </a:p>
          <a:p>
            <a:endParaRPr lang="en-US" dirty="0"/>
          </a:p>
        </p:txBody>
      </p:sp>
    </p:spTree>
    <p:extLst>
      <p:ext uri="{BB962C8B-B14F-4D97-AF65-F5344CB8AC3E}">
        <p14:creationId xmlns:p14="http://schemas.microsoft.com/office/powerpoint/2010/main" val="1799455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28647"/>
            <a:ext cx="7772400" cy="609600"/>
          </a:xfrm>
        </p:spPr>
        <p:txBody>
          <a:bodyPr>
            <a:normAutofit fontScale="90000"/>
          </a:bodyPr>
          <a:lstStyle/>
          <a:p>
            <a:r>
              <a:rPr lang="en-US" dirty="0"/>
              <a:t>Executive Summary</a:t>
            </a:r>
          </a:p>
        </p:txBody>
      </p:sp>
      <p:sp>
        <p:nvSpPr>
          <p:cNvPr id="3" name="Content Placeholder 2"/>
          <p:cNvSpPr>
            <a:spLocks noGrp="1"/>
          </p:cNvSpPr>
          <p:nvPr>
            <p:ph sz="quarter" idx="1"/>
          </p:nvPr>
        </p:nvSpPr>
        <p:spPr>
          <a:xfrm>
            <a:off x="1919500" y="304800"/>
            <a:ext cx="8519901" cy="5905500"/>
          </a:xfrm>
        </p:spPr>
        <p:txBody>
          <a:bodyPr>
            <a:noAutofit/>
          </a:bodyPr>
          <a:lstStyle/>
          <a:p>
            <a:pPr marL="0" indent="0">
              <a:buNone/>
            </a:pPr>
            <a:endParaRPr lang="en-US" sz="2000" dirty="0"/>
          </a:p>
          <a:p>
            <a:pPr lvl="2"/>
            <a:endParaRPr lang="en-US" dirty="0"/>
          </a:p>
        </p:txBody>
      </p:sp>
      <p:sp>
        <p:nvSpPr>
          <p:cNvPr id="4" name="Slide Number Placeholder 3"/>
          <p:cNvSpPr>
            <a:spLocks noGrp="1"/>
          </p:cNvSpPr>
          <p:nvPr>
            <p:ph type="sldNum" sz="quarter" idx="12"/>
          </p:nvPr>
        </p:nvSpPr>
        <p:spPr/>
        <p:txBody>
          <a:bodyPr/>
          <a:lstStyle/>
          <a:p>
            <a:fld id="{6BD46921-C75C-4323-A4F1-EF7824FC3CBC}" type="slidenum">
              <a:rPr lang="en-US" smtClean="0"/>
              <a:pPr/>
              <a:t>10</a:t>
            </a:fld>
            <a:endParaRPr lang="en-US" dirty="0"/>
          </a:p>
        </p:txBody>
      </p:sp>
      <p:sp>
        <p:nvSpPr>
          <p:cNvPr id="5" name="TextBox 4"/>
          <p:cNvSpPr txBox="1"/>
          <p:nvPr/>
        </p:nvSpPr>
        <p:spPr>
          <a:xfrm>
            <a:off x="2156337" y="738248"/>
            <a:ext cx="8100801" cy="4555093"/>
          </a:xfrm>
          <a:prstGeom prst="rect">
            <a:avLst/>
          </a:prstGeom>
          <a:noFill/>
        </p:spPr>
        <p:txBody>
          <a:bodyPr wrap="square" rtlCol="0">
            <a:spAutoFit/>
          </a:bodyPr>
          <a:lstStyle/>
          <a:p>
            <a:r>
              <a:rPr lang="en-US" sz="1600" dirty="0"/>
              <a:t>The statistics group has ordered potential test severity remedies below in order from most to least preferred.</a:t>
            </a:r>
          </a:p>
          <a:p>
            <a:endParaRPr lang="en-US" sz="1600" dirty="0"/>
          </a:p>
          <a:p>
            <a:pPr marL="342900" indent="-342900">
              <a:buFont typeface="+mj-lt"/>
              <a:buAutoNum type="arabicPeriod"/>
            </a:pPr>
            <a:r>
              <a:rPr lang="en-US" sz="1600" dirty="0"/>
              <a:t>Return the test to traditional severity levels through an engineering solution.</a:t>
            </a:r>
          </a:p>
          <a:p>
            <a:pPr marL="342900" indent="-342900">
              <a:buFont typeface="+mj-lt"/>
              <a:buAutoNum type="arabicPeriod"/>
            </a:pPr>
            <a:endParaRPr lang="en-US" sz="1600" dirty="0"/>
          </a:p>
          <a:p>
            <a:pPr marL="342900" indent="-342900">
              <a:buFont typeface="+mj-lt"/>
              <a:buAutoNum type="arabicPeriod"/>
            </a:pPr>
            <a:r>
              <a:rPr lang="en-US" sz="1600" dirty="0"/>
              <a:t>Continue the suspension of reference oil 271.</a:t>
            </a:r>
          </a:p>
          <a:p>
            <a:pPr marL="800100" lvl="1" indent="-342900">
              <a:buFont typeface="Arial" panose="020B0604020202020204" pitchFamily="34" charset="0"/>
              <a:buChar char="•"/>
            </a:pPr>
            <a:r>
              <a:rPr lang="en-US" sz="1600" dirty="0"/>
              <a:t>The remaining 2 oils can still track test severity in both the mild and severe direction, and are not causing problems with lab calibration.</a:t>
            </a:r>
          </a:p>
          <a:p>
            <a:pPr marL="800100" lvl="1" indent="-342900">
              <a:buFont typeface="Arial" panose="020B0604020202020204" pitchFamily="34" charset="0"/>
              <a:buChar char="•"/>
            </a:pPr>
            <a:r>
              <a:rPr lang="en-US" sz="1600" dirty="0"/>
              <a:t>Some options exist for running 271 on a less frequent basis and not for calibration.  This can be explored/discussed further if the panel desires.</a:t>
            </a:r>
          </a:p>
          <a:p>
            <a:pPr marL="800100" lvl="1" indent="-342900">
              <a:buFont typeface="Arial" panose="020B0604020202020204" pitchFamily="34" charset="0"/>
              <a:buChar char="•"/>
            </a:pPr>
            <a:endParaRPr lang="en-US" sz="1600" dirty="0"/>
          </a:p>
          <a:p>
            <a:pPr marL="342900" indent="-342900">
              <a:buFont typeface="+mj-lt"/>
              <a:buAutoNum type="arabicPeriod"/>
            </a:pPr>
            <a:r>
              <a:rPr lang="en-US" sz="1600" dirty="0"/>
              <a:t>If a mathematical solution is desired, the majority preference of the statistics group is to update the reference oil standard deviations as shown in the table below.  To prevent an overly large influence of oil 271 on the severity adjustment standard deviation, the stats group recommends using the oil 270 standard deviation as the standard deviation for severity adjustments.  This is appropriate if one believes candidate results near the performance of oil 271 have not seen as large a shift in transformed units.  </a:t>
            </a:r>
          </a:p>
          <a:p>
            <a:pPr marL="285750" indent="-285750">
              <a:buFont typeface="Arial" panose="020B0604020202020204" pitchFamily="34" charset="0"/>
              <a:buChar char="•"/>
            </a:pPr>
            <a:endParaRPr lang="en-US" dirty="0"/>
          </a:p>
        </p:txBody>
      </p:sp>
      <p:graphicFrame>
        <p:nvGraphicFramePr>
          <p:cNvPr id="6" name="Table 5"/>
          <p:cNvGraphicFramePr>
            <a:graphicFrameLocks noGrp="1"/>
          </p:cNvGraphicFramePr>
          <p:nvPr/>
        </p:nvGraphicFramePr>
        <p:xfrm>
          <a:off x="3862599" y="4867644"/>
          <a:ext cx="4648200" cy="1676400"/>
        </p:xfrm>
        <a:graphic>
          <a:graphicData uri="http://schemas.openxmlformats.org/drawingml/2006/table">
            <a:tbl>
              <a:tblPr firstRow="1" bandRow="1">
                <a:tableStyleId>{5C22544A-7EE6-4342-B048-85BDC9FD1C3A}</a:tableStyleId>
              </a:tblPr>
              <a:tblGrid>
                <a:gridCol w="1619827">
                  <a:extLst>
                    <a:ext uri="{9D8B030D-6E8A-4147-A177-3AD203B41FA5}">
                      <a16:colId xmlns:a16="http://schemas.microsoft.com/office/drawing/2014/main" val="20000"/>
                    </a:ext>
                  </a:extLst>
                </a:gridCol>
                <a:gridCol w="1478973">
                  <a:extLst>
                    <a:ext uri="{9D8B030D-6E8A-4147-A177-3AD203B41FA5}">
                      <a16:colId xmlns:a16="http://schemas.microsoft.com/office/drawing/2014/main" val="20001"/>
                    </a:ext>
                  </a:extLst>
                </a:gridCol>
                <a:gridCol w="1549400">
                  <a:extLst>
                    <a:ext uri="{9D8B030D-6E8A-4147-A177-3AD203B41FA5}">
                      <a16:colId xmlns:a16="http://schemas.microsoft.com/office/drawing/2014/main" val="20002"/>
                    </a:ext>
                  </a:extLst>
                </a:gridCol>
              </a:tblGrid>
              <a:tr h="243840">
                <a:tc>
                  <a:txBody>
                    <a:bodyPr/>
                    <a:lstStyle/>
                    <a:p>
                      <a:pPr algn="ctr"/>
                      <a:r>
                        <a:rPr lang="en-US" sz="1600" dirty="0"/>
                        <a:t>Oil</a:t>
                      </a:r>
                    </a:p>
                  </a:txBody>
                  <a:tcPr/>
                </a:tc>
                <a:tc>
                  <a:txBody>
                    <a:bodyPr/>
                    <a:lstStyle/>
                    <a:p>
                      <a:pPr algn="ctr"/>
                      <a:r>
                        <a:rPr lang="en-US" sz="1600" dirty="0"/>
                        <a:t>Current</a:t>
                      </a:r>
                      <a:r>
                        <a:rPr lang="en-US" sz="1600" baseline="0" dirty="0"/>
                        <a:t> S.D.</a:t>
                      </a:r>
                      <a:endParaRPr lang="en-US" sz="1600" dirty="0"/>
                    </a:p>
                  </a:txBody>
                  <a:tcPr/>
                </a:tc>
                <a:tc>
                  <a:txBody>
                    <a:bodyPr/>
                    <a:lstStyle/>
                    <a:p>
                      <a:pPr algn="ctr"/>
                      <a:r>
                        <a:rPr lang="en-US" sz="1600" dirty="0"/>
                        <a:t>New S.D.</a:t>
                      </a:r>
                    </a:p>
                  </a:txBody>
                  <a:tcPr/>
                </a:tc>
                <a:extLst>
                  <a:ext uri="{0D108BD9-81ED-4DB2-BD59-A6C34878D82A}">
                    <a16:rowId xmlns:a16="http://schemas.microsoft.com/office/drawing/2014/main" val="10000"/>
                  </a:ext>
                </a:extLst>
              </a:tr>
              <a:tr h="243840">
                <a:tc>
                  <a:txBody>
                    <a:bodyPr/>
                    <a:lstStyle/>
                    <a:p>
                      <a:pPr algn="ctr"/>
                      <a:r>
                        <a:rPr lang="en-US" sz="1600" dirty="0"/>
                        <a:t>270</a:t>
                      </a:r>
                    </a:p>
                  </a:txBody>
                  <a:tcPr/>
                </a:tc>
                <a:tc>
                  <a:txBody>
                    <a:bodyPr/>
                    <a:lstStyle/>
                    <a:p>
                      <a:pPr algn="ctr"/>
                      <a:r>
                        <a:rPr lang="en-US" sz="1600" dirty="0"/>
                        <a:t>0.17435</a:t>
                      </a:r>
                    </a:p>
                  </a:txBody>
                  <a:tcPr/>
                </a:tc>
                <a:tc>
                  <a:txBody>
                    <a:bodyPr/>
                    <a:lstStyle/>
                    <a:p>
                      <a:pPr algn="ctr"/>
                      <a:r>
                        <a:rPr lang="en-US" sz="1600" dirty="0"/>
                        <a:t>0.24011</a:t>
                      </a:r>
                    </a:p>
                  </a:txBody>
                  <a:tcPr/>
                </a:tc>
                <a:extLst>
                  <a:ext uri="{0D108BD9-81ED-4DB2-BD59-A6C34878D82A}">
                    <a16:rowId xmlns:a16="http://schemas.microsoft.com/office/drawing/2014/main" val="10001"/>
                  </a:ext>
                </a:extLst>
              </a:tr>
              <a:tr h="243840">
                <a:tc>
                  <a:txBody>
                    <a:bodyPr/>
                    <a:lstStyle/>
                    <a:p>
                      <a:pPr algn="ctr"/>
                      <a:r>
                        <a:rPr lang="en-US" sz="1600" dirty="0"/>
                        <a:t>271</a:t>
                      </a:r>
                    </a:p>
                  </a:txBody>
                  <a:tcPr/>
                </a:tc>
                <a:tc>
                  <a:txBody>
                    <a:bodyPr/>
                    <a:lstStyle/>
                    <a:p>
                      <a:pPr algn="ctr"/>
                      <a:r>
                        <a:rPr lang="en-US" sz="1600" dirty="0"/>
                        <a:t>0.17537</a:t>
                      </a:r>
                    </a:p>
                  </a:txBody>
                  <a:tcPr/>
                </a:tc>
                <a:tc>
                  <a:txBody>
                    <a:bodyPr/>
                    <a:lstStyle/>
                    <a:p>
                      <a:pPr algn="ctr"/>
                      <a:r>
                        <a:rPr lang="en-US" sz="1600" dirty="0"/>
                        <a:t>0.56272</a:t>
                      </a:r>
                    </a:p>
                  </a:txBody>
                  <a:tcPr/>
                </a:tc>
                <a:extLst>
                  <a:ext uri="{0D108BD9-81ED-4DB2-BD59-A6C34878D82A}">
                    <a16:rowId xmlns:a16="http://schemas.microsoft.com/office/drawing/2014/main" val="10002"/>
                  </a:ext>
                </a:extLst>
              </a:tr>
              <a:tr h="243840">
                <a:tc>
                  <a:txBody>
                    <a:bodyPr/>
                    <a:lstStyle/>
                    <a:p>
                      <a:pPr algn="ctr"/>
                      <a:r>
                        <a:rPr lang="en-US" sz="1600" dirty="0"/>
                        <a:t>1011</a:t>
                      </a:r>
                    </a:p>
                  </a:txBody>
                  <a:tcPr/>
                </a:tc>
                <a:tc>
                  <a:txBody>
                    <a:bodyPr/>
                    <a:lstStyle/>
                    <a:p>
                      <a:pPr algn="ctr"/>
                      <a:r>
                        <a:rPr lang="en-US" sz="1600" dirty="0"/>
                        <a:t>0.18882</a:t>
                      </a:r>
                    </a:p>
                  </a:txBody>
                  <a:tcPr/>
                </a:tc>
                <a:tc>
                  <a:txBody>
                    <a:bodyPr/>
                    <a:lstStyle/>
                    <a:p>
                      <a:pPr algn="ctr"/>
                      <a:r>
                        <a:rPr lang="en-US" sz="1600" dirty="0"/>
                        <a:t>0.27434</a:t>
                      </a:r>
                    </a:p>
                  </a:txBody>
                  <a:tcPr/>
                </a:tc>
                <a:extLst>
                  <a:ext uri="{0D108BD9-81ED-4DB2-BD59-A6C34878D82A}">
                    <a16:rowId xmlns:a16="http://schemas.microsoft.com/office/drawing/2014/main" val="10003"/>
                  </a:ext>
                </a:extLst>
              </a:tr>
              <a:tr h="243840">
                <a:tc>
                  <a:txBody>
                    <a:bodyPr/>
                    <a:lstStyle/>
                    <a:p>
                      <a:pPr algn="ctr"/>
                      <a:r>
                        <a:rPr lang="en-US" sz="1600" dirty="0"/>
                        <a:t>Severity Adj. S.D.</a:t>
                      </a:r>
                    </a:p>
                  </a:txBody>
                  <a:tcPr/>
                </a:tc>
                <a:tc>
                  <a:txBody>
                    <a:bodyPr/>
                    <a:lstStyle/>
                    <a:p>
                      <a:pPr algn="ctr"/>
                      <a:r>
                        <a:rPr lang="en-US" sz="1600" dirty="0"/>
                        <a:t>0.17856</a:t>
                      </a:r>
                    </a:p>
                  </a:txBody>
                  <a:tcPr/>
                </a:tc>
                <a:tc>
                  <a:txBody>
                    <a:bodyPr/>
                    <a:lstStyle/>
                    <a:p>
                      <a:pPr algn="ctr"/>
                      <a:r>
                        <a:rPr lang="en-US" sz="1600" dirty="0"/>
                        <a:t>0.24011*</a:t>
                      </a:r>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7391400" y="6513612"/>
            <a:ext cx="3148996" cy="307777"/>
          </a:xfrm>
          <a:prstGeom prst="rect">
            <a:avLst/>
          </a:prstGeom>
          <a:noFill/>
        </p:spPr>
        <p:txBody>
          <a:bodyPr wrap="square" rtlCol="0">
            <a:spAutoFit/>
          </a:bodyPr>
          <a:lstStyle/>
          <a:p>
            <a:r>
              <a:rPr lang="en-US" sz="1400" dirty="0"/>
              <a:t>* - Standard deviation on Oil 270</a:t>
            </a:r>
          </a:p>
        </p:txBody>
      </p:sp>
    </p:spTree>
    <p:extLst>
      <p:ext uri="{BB962C8B-B14F-4D97-AF65-F5344CB8AC3E}">
        <p14:creationId xmlns:p14="http://schemas.microsoft.com/office/powerpoint/2010/main" val="3032311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504" y="121208"/>
            <a:ext cx="8534400" cy="609600"/>
          </a:xfrm>
        </p:spPr>
        <p:txBody>
          <a:bodyPr>
            <a:normAutofit/>
          </a:bodyPr>
          <a:lstStyle/>
          <a:p>
            <a:r>
              <a:rPr lang="en-US" sz="3200" dirty="0"/>
              <a:t>Mathematical Corrective Options Considered</a:t>
            </a:r>
          </a:p>
        </p:txBody>
      </p:sp>
      <p:sp>
        <p:nvSpPr>
          <p:cNvPr id="4" name="Slide Number Placeholder 3"/>
          <p:cNvSpPr>
            <a:spLocks noGrp="1"/>
          </p:cNvSpPr>
          <p:nvPr>
            <p:ph type="sldNum" sz="quarter" idx="12"/>
          </p:nvPr>
        </p:nvSpPr>
        <p:spPr/>
        <p:txBody>
          <a:bodyPr/>
          <a:lstStyle/>
          <a:p>
            <a:fld id="{C17C1647-21DB-4F21-9B41-C46BD641619B}" type="slidenum">
              <a:rPr lang="en-US" smtClean="0"/>
              <a:pPr/>
              <a:t>11</a:t>
            </a:fld>
            <a:endParaRPr lang="en-US" dirty="0"/>
          </a:p>
        </p:txBody>
      </p:sp>
      <p:sp>
        <p:nvSpPr>
          <p:cNvPr id="8" name="Content Placeholder 2"/>
          <p:cNvSpPr>
            <a:spLocks noGrp="1"/>
          </p:cNvSpPr>
          <p:nvPr>
            <p:ph sz="quarter" idx="1"/>
          </p:nvPr>
        </p:nvSpPr>
        <p:spPr>
          <a:xfrm>
            <a:off x="1905000" y="1054143"/>
            <a:ext cx="8763000" cy="5135562"/>
          </a:xfrm>
        </p:spPr>
        <p:txBody>
          <a:bodyPr>
            <a:noAutofit/>
          </a:bodyPr>
          <a:lstStyle/>
          <a:p>
            <a:pPr marL="0" indent="0">
              <a:buNone/>
            </a:pPr>
            <a:endParaRPr lang="en-US" sz="2000" dirty="0"/>
          </a:p>
          <a:p>
            <a:endParaRPr lang="en-US" sz="2000" dirty="0"/>
          </a:p>
          <a:p>
            <a:pPr marL="0" indent="0">
              <a:buNone/>
            </a:pPr>
            <a:endParaRPr lang="en-US" sz="2000" dirty="0"/>
          </a:p>
        </p:txBody>
      </p:sp>
      <p:sp>
        <p:nvSpPr>
          <p:cNvPr id="5" name="TextBox 4"/>
          <p:cNvSpPr txBox="1"/>
          <p:nvPr/>
        </p:nvSpPr>
        <p:spPr>
          <a:xfrm>
            <a:off x="2123385" y="792292"/>
            <a:ext cx="8305800" cy="6247864"/>
          </a:xfrm>
          <a:prstGeom prst="rect">
            <a:avLst/>
          </a:prstGeom>
          <a:noFill/>
        </p:spPr>
        <p:txBody>
          <a:bodyPr wrap="square" rtlCol="0">
            <a:spAutoFit/>
          </a:bodyPr>
          <a:lstStyle/>
          <a:p>
            <a:r>
              <a:rPr lang="en-US" sz="1600" dirty="0"/>
              <a:t>The following are a list of options for mathematical corrective options evaluated (in no particular order).  Fixing a problem mathematically for the reference oils does not mean that the underlying problem will be fixed for candidate oils.</a:t>
            </a:r>
          </a:p>
          <a:p>
            <a:endParaRPr lang="en-US" sz="1600" dirty="0"/>
          </a:p>
          <a:p>
            <a:pPr marL="342900" indent="-342900">
              <a:buFont typeface="+mj-lt"/>
              <a:buAutoNum type="arabicPeriod"/>
            </a:pPr>
            <a:r>
              <a:rPr lang="en-US" sz="1600" dirty="0"/>
              <a:t>Re-evaluate the transformation based on the current data set.  If different from Ln, calculate new means and standard deviations. Also consider removing the transformation from Oil 271 only.  Would require new mean and standard deviation for this oil.</a:t>
            </a:r>
          </a:p>
          <a:p>
            <a:pPr marL="800100" lvl="1" indent="-342900">
              <a:buFont typeface="Arial" panose="020B0604020202020204" pitchFamily="34" charset="0"/>
              <a:buChar char="•"/>
            </a:pPr>
            <a:r>
              <a:rPr lang="en-US" sz="1600" b="1" i="1" dirty="0"/>
              <a:t>Result</a:t>
            </a:r>
            <a:r>
              <a:rPr lang="en-US" sz="1600" dirty="0"/>
              <a:t> – A square root transformation was slightly preferred over the natural log but provided only small relief.  This fix would likely be needed in addition to a standard deviation adjustment, and fewer changes are preferred to many.</a:t>
            </a:r>
          </a:p>
          <a:p>
            <a:pPr marL="800100" lvl="1" indent="-342900">
              <a:buFont typeface="Arial" panose="020B0604020202020204" pitchFamily="34" charset="0"/>
              <a:buChar char="•"/>
            </a:pPr>
            <a:endParaRPr lang="en-US" sz="1600" dirty="0"/>
          </a:p>
          <a:p>
            <a:pPr marL="342900" indent="-342900">
              <a:buFont typeface="+mj-lt"/>
              <a:buAutoNum type="arabicPeriod"/>
            </a:pPr>
            <a:r>
              <a:rPr lang="en-US" sz="1600" dirty="0"/>
              <a:t>Correction factors.  This would be applied equally to all oils, candidates and references. Evaluate constant and proportional correction factors to transformed and untransformed results.</a:t>
            </a:r>
          </a:p>
          <a:p>
            <a:pPr marL="800100" lvl="1" indent="-342900">
              <a:buFont typeface="Arial" panose="020B0604020202020204" pitchFamily="34" charset="0"/>
              <a:buChar char="•"/>
            </a:pPr>
            <a:r>
              <a:rPr lang="en-US" sz="1600" b="1" i="1" dirty="0"/>
              <a:t>Result</a:t>
            </a:r>
            <a:r>
              <a:rPr lang="en-US" sz="1600" dirty="0"/>
              <a:t> – Constant correction factors in untransformed units were reasonable, but slightly over- and under-corrected some reference oils.  Proportional correction factors bring all oils back to target, but results in large positive corrections for mild oils, requiring strong belief that candidates near oil 271 performance are behaving similarly.  For any correction factor options, the lack of root cause also makes starting/stopping point of correction factor implementation unclear.</a:t>
            </a:r>
          </a:p>
          <a:p>
            <a:pPr marL="800100" lvl="1" indent="-342900">
              <a:buFont typeface="Arial" panose="020B0604020202020204" pitchFamily="34" charset="0"/>
              <a:buChar char="•"/>
            </a:pPr>
            <a:endParaRPr lang="en-US" sz="1600" dirty="0"/>
          </a:p>
          <a:p>
            <a:pPr marL="342900" indent="-342900">
              <a:buFont typeface="+mj-lt"/>
              <a:buAutoNum type="arabicPeriod"/>
            </a:pPr>
            <a:r>
              <a:rPr lang="en-US" sz="1600" dirty="0"/>
              <a:t>Calculate new standard deviations.  This will make the standard deviation of 271 larger and thus bring the standardized result closer to target.</a:t>
            </a:r>
          </a:p>
          <a:p>
            <a:pPr marL="800100" lvl="1" indent="-342900">
              <a:buFont typeface="Arial" panose="020B0604020202020204" pitchFamily="34" charset="0"/>
              <a:buChar char="•"/>
            </a:pPr>
            <a:r>
              <a:rPr lang="en-US" sz="1600" b="1" i="1" dirty="0"/>
              <a:t>Result</a:t>
            </a:r>
            <a:r>
              <a:rPr lang="en-US" sz="1600" dirty="0"/>
              <a:t> – This option was chosen, as it provides relief to the test while requiring the least amount of changes to the way the test has been run historically.</a:t>
            </a:r>
          </a:p>
        </p:txBody>
      </p:sp>
    </p:spTree>
    <p:extLst>
      <p:ext uri="{BB962C8B-B14F-4D97-AF65-F5344CB8AC3E}">
        <p14:creationId xmlns:p14="http://schemas.microsoft.com/office/powerpoint/2010/main" val="1084893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When Did the Shift Occur?</a:t>
            </a:r>
          </a:p>
        </p:txBody>
      </p:sp>
      <p:sp>
        <p:nvSpPr>
          <p:cNvPr id="3" name="Slide Number Placeholder 2"/>
          <p:cNvSpPr>
            <a:spLocks noGrp="1"/>
          </p:cNvSpPr>
          <p:nvPr>
            <p:ph type="sldNum" sz="quarter" idx="12"/>
          </p:nvPr>
        </p:nvSpPr>
        <p:spPr/>
        <p:txBody>
          <a:bodyPr/>
          <a:lstStyle/>
          <a:p>
            <a:fld id="{6BD46921-C75C-4323-A4F1-EF7824FC3CBC}" type="slidenum">
              <a:rPr lang="en-US" smtClean="0"/>
              <a:pPr/>
              <a:t>12</a:t>
            </a:fld>
            <a:endParaRPr lang="en-US" dirty="0"/>
          </a:p>
        </p:txBody>
      </p:sp>
    </p:spTree>
    <p:extLst>
      <p:ext uri="{BB962C8B-B14F-4D97-AF65-F5344CB8AC3E}">
        <p14:creationId xmlns:p14="http://schemas.microsoft.com/office/powerpoint/2010/main" val="1701794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sz="quarter" idx="1"/>
          </p:nvPr>
        </p:nvPicPr>
        <p:blipFill>
          <a:blip r:embed="rId2"/>
          <a:stretch>
            <a:fillRect/>
          </a:stretch>
        </p:blipFill>
        <p:spPr>
          <a:xfrm>
            <a:off x="2127505" y="1571080"/>
            <a:ext cx="8394932" cy="4905921"/>
          </a:xfrm>
          <a:prstGeom prst="rect">
            <a:avLst/>
          </a:prstGeom>
        </p:spPr>
      </p:pic>
      <p:sp>
        <p:nvSpPr>
          <p:cNvPr id="5" name="Title 4"/>
          <p:cNvSpPr>
            <a:spLocks noGrp="1"/>
          </p:cNvSpPr>
          <p:nvPr>
            <p:ph type="title"/>
          </p:nvPr>
        </p:nvSpPr>
        <p:spPr>
          <a:xfrm>
            <a:off x="1981200" y="350838"/>
            <a:ext cx="7772400" cy="868362"/>
          </a:xfrm>
        </p:spPr>
        <p:txBody>
          <a:bodyPr>
            <a:normAutofit fontScale="90000"/>
          </a:bodyPr>
          <a:lstStyle/>
          <a:p>
            <a:r>
              <a:rPr lang="en-US" dirty="0"/>
              <a:t>When did the shift occur?</a:t>
            </a:r>
            <a:br>
              <a:rPr lang="en-US" dirty="0"/>
            </a:br>
            <a:endParaRPr lang="en-US" sz="3100" dirty="0"/>
          </a:p>
        </p:txBody>
      </p:sp>
      <p:sp>
        <p:nvSpPr>
          <p:cNvPr id="4" name="Slide Number Placeholder 3"/>
          <p:cNvSpPr>
            <a:spLocks noGrp="1"/>
          </p:cNvSpPr>
          <p:nvPr>
            <p:ph type="sldNum" sz="quarter" idx="12"/>
          </p:nvPr>
        </p:nvSpPr>
        <p:spPr/>
        <p:txBody>
          <a:bodyPr/>
          <a:lstStyle/>
          <a:p>
            <a:fld id="{6BD46921-C75C-4323-A4F1-EF7824FC3CBC}" type="slidenum">
              <a:rPr lang="en-US" smtClean="0"/>
              <a:pPr/>
              <a:t>13</a:t>
            </a:fld>
            <a:endParaRPr lang="en-US" dirty="0"/>
          </a:p>
        </p:txBody>
      </p:sp>
      <p:sp>
        <p:nvSpPr>
          <p:cNvPr id="14" name="TextBox 13"/>
          <p:cNvSpPr txBox="1"/>
          <p:nvPr/>
        </p:nvSpPr>
        <p:spPr>
          <a:xfrm>
            <a:off x="2127504" y="768114"/>
            <a:ext cx="7924800" cy="830997"/>
          </a:xfrm>
          <a:prstGeom prst="rect">
            <a:avLst/>
          </a:prstGeom>
          <a:noFill/>
        </p:spPr>
        <p:txBody>
          <a:bodyPr wrap="square" rtlCol="0">
            <a:spAutoFit/>
          </a:bodyPr>
          <a:lstStyle/>
          <a:p>
            <a:r>
              <a:rPr lang="en-US" sz="1600" dirty="0"/>
              <a:t>Because we have been unable to tie the shift in severity to any particular change in the test, we do not have clear guidance as to how we draw the line in the sand.  The following slides will discuss each of the 3 options below.</a:t>
            </a:r>
          </a:p>
        </p:txBody>
      </p:sp>
      <p:cxnSp>
        <p:nvCxnSpPr>
          <p:cNvPr id="12" name="Straight Connector 11"/>
          <p:cNvCxnSpPr/>
          <p:nvPr/>
        </p:nvCxnSpPr>
        <p:spPr>
          <a:xfrm>
            <a:off x="7772400" y="1676400"/>
            <a:ext cx="0" cy="434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82000" y="1676400"/>
            <a:ext cx="0" cy="434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763000" y="1676400"/>
            <a:ext cx="0" cy="434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153400" y="4343400"/>
            <a:ext cx="152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458200" y="5410200"/>
            <a:ext cx="152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43801" y="1370536"/>
            <a:ext cx="533400" cy="369332"/>
          </a:xfrm>
          <a:prstGeom prst="rect">
            <a:avLst/>
          </a:prstGeom>
          <a:noFill/>
        </p:spPr>
        <p:txBody>
          <a:bodyPr wrap="square" rtlCol="0">
            <a:spAutoFit/>
          </a:bodyPr>
          <a:lstStyle/>
          <a:p>
            <a:r>
              <a:rPr lang="en-US" dirty="0"/>
              <a:t>#1</a:t>
            </a:r>
          </a:p>
        </p:txBody>
      </p:sp>
      <p:sp>
        <p:nvSpPr>
          <p:cNvPr id="26" name="TextBox 25"/>
          <p:cNvSpPr txBox="1"/>
          <p:nvPr/>
        </p:nvSpPr>
        <p:spPr>
          <a:xfrm>
            <a:off x="8191500" y="1367067"/>
            <a:ext cx="533400" cy="369332"/>
          </a:xfrm>
          <a:prstGeom prst="rect">
            <a:avLst/>
          </a:prstGeom>
          <a:noFill/>
        </p:spPr>
        <p:txBody>
          <a:bodyPr wrap="square" rtlCol="0">
            <a:spAutoFit/>
          </a:bodyPr>
          <a:lstStyle/>
          <a:p>
            <a:r>
              <a:rPr lang="en-US" dirty="0"/>
              <a:t>#2</a:t>
            </a:r>
          </a:p>
        </p:txBody>
      </p:sp>
      <p:sp>
        <p:nvSpPr>
          <p:cNvPr id="27" name="TextBox 26"/>
          <p:cNvSpPr txBox="1"/>
          <p:nvPr/>
        </p:nvSpPr>
        <p:spPr>
          <a:xfrm>
            <a:off x="8598243" y="1367067"/>
            <a:ext cx="533400"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335771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sz="quarter" idx="1"/>
          </p:nvPr>
        </p:nvPicPr>
        <p:blipFill>
          <a:blip r:embed="rId2"/>
          <a:stretch>
            <a:fillRect/>
          </a:stretch>
        </p:blipFill>
        <p:spPr>
          <a:xfrm>
            <a:off x="2127505" y="1571080"/>
            <a:ext cx="8394932" cy="4905921"/>
          </a:xfrm>
          <a:prstGeom prst="rect">
            <a:avLst/>
          </a:prstGeom>
        </p:spPr>
      </p:pic>
      <p:sp>
        <p:nvSpPr>
          <p:cNvPr id="5" name="Title 4"/>
          <p:cNvSpPr>
            <a:spLocks noGrp="1"/>
          </p:cNvSpPr>
          <p:nvPr>
            <p:ph type="title"/>
          </p:nvPr>
        </p:nvSpPr>
        <p:spPr>
          <a:xfrm>
            <a:off x="1981200" y="350838"/>
            <a:ext cx="7772400" cy="868362"/>
          </a:xfrm>
        </p:spPr>
        <p:txBody>
          <a:bodyPr>
            <a:normAutofit fontScale="90000"/>
          </a:bodyPr>
          <a:lstStyle/>
          <a:p>
            <a:r>
              <a:rPr lang="en-US" dirty="0"/>
              <a:t>When did the shift occur?</a:t>
            </a:r>
            <a:br>
              <a:rPr lang="en-US" dirty="0"/>
            </a:br>
            <a:endParaRPr lang="en-US" sz="3100" dirty="0"/>
          </a:p>
        </p:txBody>
      </p:sp>
      <p:sp>
        <p:nvSpPr>
          <p:cNvPr id="4" name="Slide Number Placeholder 3"/>
          <p:cNvSpPr>
            <a:spLocks noGrp="1"/>
          </p:cNvSpPr>
          <p:nvPr>
            <p:ph type="sldNum" sz="quarter" idx="12"/>
          </p:nvPr>
        </p:nvSpPr>
        <p:spPr/>
        <p:txBody>
          <a:bodyPr/>
          <a:lstStyle/>
          <a:p>
            <a:fld id="{6BD46921-C75C-4323-A4F1-EF7824FC3CBC}" type="slidenum">
              <a:rPr lang="en-US" smtClean="0"/>
              <a:pPr/>
              <a:t>14</a:t>
            </a:fld>
            <a:endParaRPr lang="en-US" dirty="0"/>
          </a:p>
        </p:txBody>
      </p:sp>
      <p:sp>
        <p:nvSpPr>
          <p:cNvPr id="14" name="TextBox 13"/>
          <p:cNvSpPr txBox="1"/>
          <p:nvPr/>
        </p:nvSpPr>
        <p:spPr>
          <a:xfrm>
            <a:off x="2127504" y="768114"/>
            <a:ext cx="7924800" cy="584775"/>
          </a:xfrm>
          <a:prstGeom prst="rect">
            <a:avLst/>
          </a:prstGeom>
          <a:noFill/>
        </p:spPr>
        <p:txBody>
          <a:bodyPr wrap="square" rtlCol="0">
            <a:spAutoFit/>
          </a:bodyPr>
          <a:lstStyle/>
          <a:p>
            <a:r>
              <a:rPr lang="en-US" sz="1600" dirty="0"/>
              <a:t>Line #1 is suggested as the best split according to a partition analysis (08/08/19).  After this date we began to see some of the lowest results even seen on oil 270.</a:t>
            </a:r>
          </a:p>
        </p:txBody>
      </p:sp>
      <p:cxnSp>
        <p:nvCxnSpPr>
          <p:cNvPr id="12" name="Straight Connector 11"/>
          <p:cNvCxnSpPr/>
          <p:nvPr/>
        </p:nvCxnSpPr>
        <p:spPr>
          <a:xfrm>
            <a:off x="7772400" y="1676400"/>
            <a:ext cx="0" cy="434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43801" y="1370536"/>
            <a:ext cx="533400" cy="369332"/>
          </a:xfrm>
          <a:prstGeom prst="rect">
            <a:avLst/>
          </a:prstGeom>
          <a:noFill/>
        </p:spPr>
        <p:txBody>
          <a:bodyPr wrap="square" rtlCol="0">
            <a:spAutoFit/>
          </a:bodyPr>
          <a:lstStyle/>
          <a:p>
            <a:r>
              <a:rPr lang="en-US" dirty="0"/>
              <a:t>#1</a:t>
            </a:r>
          </a:p>
        </p:txBody>
      </p:sp>
      <p:sp>
        <p:nvSpPr>
          <p:cNvPr id="2" name="Oval 1"/>
          <p:cNvSpPr/>
          <p:nvPr/>
        </p:nvSpPr>
        <p:spPr>
          <a:xfrm rot="18092643">
            <a:off x="7907546" y="3490639"/>
            <a:ext cx="3810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363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sz="quarter" idx="1"/>
          </p:nvPr>
        </p:nvPicPr>
        <p:blipFill>
          <a:blip r:embed="rId2"/>
          <a:stretch>
            <a:fillRect/>
          </a:stretch>
        </p:blipFill>
        <p:spPr>
          <a:xfrm>
            <a:off x="2127505" y="1571080"/>
            <a:ext cx="8394932" cy="4905921"/>
          </a:xfrm>
          <a:prstGeom prst="rect">
            <a:avLst/>
          </a:prstGeom>
        </p:spPr>
      </p:pic>
      <p:sp>
        <p:nvSpPr>
          <p:cNvPr id="5" name="Title 4"/>
          <p:cNvSpPr>
            <a:spLocks noGrp="1"/>
          </p:cNvSpPr>
          <p:nvPr>
            <p:ph type="title"/>
          </p:nvPr>
        </p:nvSpPr>
        <p:spPr>
          <a:xfrm>
            <a:off x="1981200" y="350838"/>
            <a:ext cx="7772400" cy="868362"/>
          </a:xfrm>
        </p:spPr>
        <p:txBody>
          <a:bodyPr>
            <a:normAutofit fontScale="90000"/>
          </a:bodyPr>
          <a:lstStyle/>
          <a:p>
            <a:r>
              <a:rPr lang="en-US" dirty="0"/>
              <a:t>When did the shift occur?</a:t>
            </a:r>
            <a:br>
              <a:rPr lang="en-US" dirty="0"/>
            </a:br>
            <a:endParaRPr lang="en-US" sz="3100" dirty="0"/>
          </a:p>
        </p:txBody>
      </p:sp>
      <p:sp>
        <p:nvSpPr>
          <p:cNvPr id="4" name="Slide Number Placeholder 3"/>
          <p:cNvSpPr>
            <a:spLocks noGrp="1"/>
          </p:cNvSpPr>
          <p:nvPr>
            <p:ph type="sldNum" sz="quarter" idx="12"/>
          </p:nvPr>
        </p:nvSpPr>
        <p:spPr/>
        <p:txBody>
          <a:bodyPr/>
          <a:lstStyle/>
          <a:p>
            <a:fld id="{6BD46921-C75C-4323-A4F1-EF7824FC3CBC}" type="slidenum">
              <a:rPr lang="en-US" smtClean="0"/>
              <a:pPr/>
              <a:t>15</a:t>
            </a:fld>
            <a:endParaRPr lang="en-US" dirty="0"/>
          </a:p>
        </p:txBody>
      </p:sp>
      <p:sp>
        <p:nvSpPr>
          <p:cNvPr id="14" name="TextBox 13"/>
          <p:cNvSpPr txBox="1"/>
          <p:nvPr/>
        </p:nvSpPr>
        <p:spPr>
          <a:xfrm>
            <a:off x="2127504" y="833287"/>
            <a:ext cx="7924800" cy="584775"/>
          </a:xfrm>
          <a:prstGeom prst="rect">
            <a:avLst/>
          </a:prstGeom>
          <a:noFill/>
        </p:spPr>
        <p:txBody>
          <a:bodyPr wrap="square" rtlCol="0">
            <a:spAutoFit/>
          </a:bodyPr>
          <a:lstStyle/>
          <a:p>
            <a:r>
              <a:rPr lang="en-US" sz="1600" dirty="0"/>
              <a:t>Split #2 is based on the date of the first data of an extreme mild 271.  The other 271 from the same day would go in the pre-shift group. </a:t>
            </a:r>
          </a:p>
        </p:txBody>
      </p:sp>
      <p:cxnSp>
        <p:nvCxnSpPr>
          <p:cNvPr id="19" name="Straight Connector 18"/>
          <p:cNvCxnSpPr/>
          <p:nvPr/>
        </p:nvCxnSpPr>
        <p:spPr>
          <a:xfrm>
            <a:off x="8382000" y="1676400"/>
            <a:ext cx="0" cy="434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153400" y="4343400"/>
            <a:ext cx="152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458200" y="5410200"/>
            <a:ext cx="152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191500" y="1367067"/>
            <a:ext cx="533400"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203587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sz="quarter" idx="1"/>
          </p:nvPr>
        </p:nvPicPr>
        <p:blipFill>
          <a:blip r:embed="rId2"/>
          <a:stretch>
            <a:fillRect/>
          </a:stretch>
        </p:blipFill>
        <p:spPr>
          <a:xfrm>
            <a:off x="2127505" y="1571080"/>
            <a:ext cx="8394932" cy="4905921"/>
          </a:xfrm>
          <a:prstGeom prst="rect">
            <a:avLst/>
          </a:prstGeom>
        </p:spPr>
      </p:pic>
      <p:sp>
        <p:nvSpPr>
          <p:cNvPr id="5" name="Title 4"/>
          <p:cNvSpPr>
            <a:spLocks noGrp="1"/>
          </p:cNvSpPr>
          <p:nvPr>
            <p:ph type="title"/>
          </p:nvPr>
        </p:nvSpPr>
        <p:spPr>
          <a:xfrm>
            <a:off x="1981200" y="350838"/>
            <a:ext cx="7772400" cy="868362"/>
          </a:xfrm>
        </p:spPr>
        <p:txBody>
          <a:bodyPr>
            <a:normAutofit fontScale="90000"/>
          </a:bodyPr>
          <a:lstStyle/>
          <a:p>
            <a:r>
              <a:rPr lang="en-US" dirty="0"/>
              <a:t>When did the shift occur?</a:t>
            </a:r>
            <a:br>
              <a:rPr lang="en-US" dirty="0"/>
            </a:br>
            <a:endParaRPr lang="en-US" sz="3100" dirty="0"/>
          </a:p>
        </p:txBody>
      </p:sp>
      <p:sp>
        <p:nvSpPr>
          <p:cNvPr id="4" name="Slide Number Placeholder 3"/>
          <p:cNvSpPr>
            <a:spLocks noGrp="1"/>
          </p:cNvSpPr>
          <p:nvPr>
            <p:ph type="sldNum" sz="quarter" idx="12"/>
          </p:nvPr>
        </p:nvSpPr>
        <p:spPr/>
        <p:txBody>
          <a:bodyPr/>
          <a:lstStyle/>
          <a:p>
            <a:fld id="{6BD46921-C75C-4323-A4F1-EF7824FC3CBC}" type="slidenum">
              <a:rPr lang="en-US" smtClean="0"/>
              <a:pPr/>
              <a:t>16</a:t>
            </a:fld>
            <a:endParaRPr lang="en-US" dirty="0"/>
          </a:p>
        </p:txBody>
      </p:sp>
      <p:sp>
        <p:nvSpPr>
          <p:cNvPr id="14" name="TextBox 13"/>
          <p:cNvSpPr txBox="1"/>
          <p:nvPr/>
        </p:nvSpPr>
        <p:spPr>
          <a:xfrm>
            <a:off x="2127504" y="775326"/>
            <a:ext cx="7924800" cy="584775"/>
          </a:xfrm>
          <a:prstGeom prst="rect">
            <a:avLst/>
          </a:prstGeom>
          <a:noFill/>
        </p:spPr>
        <p:txBody>
          <a:bodyPr wrap="square" rtlCol="0">
            <a:spAutoFit/>
          </a:bodyPr>
          <a:lstStyle/>
          <a:p>
            <a:r>
              <a:rPr lang="en-US" sz="1600" dirty="0"/>
              <a:t>Split #3 appears to be the split which best captures the point in time when all 3 oils were producing almost exclusively mild results.</a:t>
            </a:r>
          </a:p>
        </p:txBody>
      </p:sp>
      <p:cxnSp>
        <p:nvCxnSpPr>
          <p:cNvPr id="20" name="Straight Connector 19"/>
          <p:cNvCxnSpPr/>
          <p:nvPr/>
        </p:nvCxnSpPr>
        <p:spPr>
          <a:xfrm>
            <a:off x="8763000" y="1676400"/>
            <a:ext cx="0" cy="434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598243" y="1367067"/>
            <a:ext cx="533400"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1300259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087" r="70"/>
          <a:stretch/>
        </p:blipFill>
        <p:spPr>
          <a:xfrm>
            <a:off x="2250989" y="1981200"/>
            <a:ext cx="8200877" cy="4572000"/>
          </a:xfrm>
          <a:prstGeom prst="rect">
            <a:avLst/>
          </a:prstGeom>
        </p:spPr>
      </p:pic>
      <p:sp>
        <p:nvSpPr>
          <p:cNvPr id="5" name="Title 4"/>
          <p:cNvSpPr>
            <a:spLocks noGrp="1"/>
          </p:cNvSpPr>
          <p:nvPr>
            <p:ph type="title"/>
          </p:nvPr>
        </p:nvSpPr>
        <p:spPr>
          <a:xfrm>
            <a:off x="2250988" y="228601"/>
            <a:ext cx="7772400" cy="868362"/>
          </a:xfrm>
        </p:spPr>
        <p:txBody>
          <a:bodyPr>
            <a:normAutofit fontScale="90000"/>
          </a:bodyPr>
          <a:lstStyle/>
          <a:p>
            <a:r>
              <a:rPr lang="en-US" dirty="0"/>
              <a:t>When did the shift occur?</a:t>
            </a:r>
            <a:br>
              <a:rPr lang="en-US" dirty="0"/>
            </a:br>
            <a:r>
              <a:rPr lang="en-US" sz="2700" dirty="0"/>
              <a:t>-Fuel Batches</a:t>
            </a:r>
          </a:p>
        </p:txBody>
      </p:sp>
      <p:sp>
        <p:nvSpPr>
          <p:cNvPr id="4" name="Slide Number Placeholder 3"/>
          <p:cNvSpPr>
            <a:spLocks noGrp="1"/>
          </p:cNvSpPr>
          <p:nvPr>
            <p:ph type="sldNum" sz="quarter" idx="12"/>
          </p:nvPr>
        </p:nvSpPr>
        <p:spPr/>
        <p:txBody>
          <a:bodyPr/>
          <a:lstStyle/>
          <a:p>
            <a:fld id="{6BD46921-C75C-4323-A4F1-EF7824FC3CBC}" type="slidenum">
              <a:rPr lang="en-US" smtClean="0"/>
              <a:pPr/>
              <a:t>17</a:t>
            </a:fld>
            <a:endParaRPr lang="en-US" dirty="0"/>
          </a:p>
        </p:txBody>
      </p:sp>
      <p:sp>
        <p:nvSpPr>
          <p:cNvPr id="16" name="TextBox 15"/>
          <p:cNvSpPr txBox="1"/>
          <p:nvPr/>
        </p:nvSpPr>
        <p:spPr>
          <a:xfrm>
            <a:off x="2310220" y="1013474"/>
            <a:ext cx="8082412" cy="923330"/>
          </a:xfrm>
          <a:prstGeom prst="rect">
            <a:avLst/>
          </a:prstGeom>
          <a:noFill/>
        </p:spPr>
        <p:txBody>
          <a:bodyPr wrap="square" rtlCol="0">
            <a:spAutoFit/>
          </a:bodyPr>
          <a:lstStyle/>
          <a:p>
            <a:r>
              <a:rPr lang="en-US" dirty="0"/>
              <a:t>The data was colored by fuel batch ID to investigate how the timeline aligns with fuel batch changes.  Split #1 lines up fairly well with change to “H” batch, while split #3 lines up with change to “N” batch.</a:t>
            </a:r>
          </a:p>
        </p:txBody>
      </p:sp>
      <p:cxnSp>
        <p:nvCxnSpPr>
          <p:cNvPr id="11" name="Straight Connector 10"/>
          <p:cNvCxnSpPr/>
          <p:nvPr/>
        </p:nvCxnSpPr>
        <p:spPr>
          <a:xfrm>
            <a:off x="6934200" y="1981201"/>
            <a:ext cx="0" cy="4099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380074" y="1981201"/>
            <a:ext cx="11326" cy="4099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884641" y="1981201"/>
            <a:ext cx="0" cy="4099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189574" y="3352800"/>
            <a:ext cx="152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467600" y="5562600"/>
            <a:ext cx="152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56173" y="1656336"/>
            <a:ext cx="533400" cy="369332"/>
          </a:xfrm>
          <a:prstGeom prst="rect">
            <a:avLst/>
          </a:prstGeom>
          <a:noFill/>
        </p:spPr>
        <p:txBody>
          <a:bodyPr wrap="square" rtlCol="0">
            <a:spAutoFit/>
          </a:bodyPr>
          <a:lstStyle/>
          <a:p>
            <a:r>
              <a:rPr lang="en-US" dirty="0"/>
              <a:t>#1</a:t>
            </a:r>
          </a:p>
        </p:txBody>
      </p:sp>
      <p:sp>
        <p:nvSpPr>
          <p:cNvPr id="21" name="TextBox 20"/>
          <p:cNvSpPr txBox="1"/>
          <p:nvPr/>
        </p:nvSpPr>
        <p:spPr>
          <a:xfrm>
            <a:off x="7124699" y="1656336"/>
            <a:ext cx="533400" cy="369332"/>
          </a:xfrm>
          <a:prstGeom prst="rect">
            <a:avLst/>
          </a:prstGeom>
          <a:noFill/>
        </p:spPr>
        <p:txBody>
          <a:bodyPr wrap="square" rtlCol="0">
            <a:spAutoFit/>
          </a:bodyPr>
          <a:lstStyle/>
          <a:p>
            <a:r>
              <a:rPr lang="en-US" dirty="0"/>
              <a:t>#2</a:t>
            </a:r>
          </a:p>
        </p:txBody>
      </p:sp>
      <p:sp>
        <p:nvSpPr>
          <p:cNvPr id="22" name="TextBox 21"/>
          <p:cNvSpPr txBox="1"/>
          <p:nvPr/>
        </p:nvSpPr>
        <p:spPr>
          <a:xfrm>
            <a:off x="7696200" y="1656336"/>
            <a:ext cx="533400"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2563550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410232"/>
            <a:ext cx="7772400" cy="715962"/>
          </a:xfrm>
        </p:spPr>
        <p:txBody>
          <a:bodyPr>
            <a:normAutofit fontScale="90000"/>
          </a:bodyPr>
          <a:lstStyle/>
          <a:p>
            <a:r>
              <a:rPr lang="en-US" dirty="0"/>
              <a:t>When did the shift occur?</a:t>
            </a:r>
            <a:br>
              <a:rPr lang="en-US" dirty="0"/>
            </a:br>
            <a:r>
              <a:rPr lang="en-US" sz="2700" dirty="0"/>
              <a:t>-Lab Differences</a:t>
            </a:r>
            <a:endParaRPr lang="en-US" dirty="0"/>
          </a:p>
        </p:txBody>
      </p:sp>
      <p:sp>
        <p:nvSpPr>
          <p:cNvPr id="3" name="Slide Number Placeholder 2"/>
          <p:cNvSpPr>
            <a:spLocks noGrp="1"/>
          </p:cNvSpPr>
          <p:nvPr>
            <p:ph type="sldNum" sz="quarter" idx="12"/>
          </p:nvPr>
        </p:nvSpPr>
        <p:spPr/>
        <p:txBody>
          <a:bodyPr/>
          <a:lstStyle/>
          <a:p>
            <a:fld id="{6BD46921-C75C-4323-A4F1-EF7824FC3CBC}" type="slidenum">
              <a:rPr lang="en-US" smtClean="0"/>
              <a:pPr/>
              <a:t>18</a:t>
            </a:fld>
            <a:endParaRPr lang="en-US" dirty="0"/>
          </a:p>
        </p:txBody>
      </p:sp>
      <p:pic>
        <p:nvPicPr>
          <p:cNvPr id="5" name="Content Placeholder 4"/>
          <p:cNvPicPr>
            <a:picLocks noGrp="1" noChangeAspect="1"/>
          </p:cNvPicPr>
          <p:nvPr>
            <p:ph sz="quarter" idx="1"/>
          </p:nvPr>
        </p:nvPicPr>
        <p:blipFill>
          <a:blip r:embed="rId2"/>
          <a:stretch>
            <a:fillRect/>
          </a:stretch>
        </p:blipFill>
        <p:spPr>
          <a:xfrm>
            <a:off x="2362200" y="1915317"/>
            <a:ext cx="7772400" cy="4542119"/>
          </a:xfrm>
          <a:prstGeom prst="rect">
            <a:avLst/>
          </a:prstGeom>
        </p:spPr>
      </p:pic>
      <p:cxnSp>
        <p:nvCxnSpPr>
          <p:cNvPr id="6" name="Straight Connector 5"/>
          <p:cNvCxnSpPr/>
          <p:nvPr/>
        </p:nvCxnSpPr>
        <p:spPr>
          <a:xfrm>
            <a:off x="7583959" y="1981201"/>
            <a:ext cx="0" cy="4099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101833" y="1996836"/>
            <a:ext cx="15527" cy="40229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646641" y="1996836"/>
            <a:ext cx="0" cy="4099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911332" y="3581400"/>
            <a:ext cx="152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189358" y="5578235"/>
            <a:ext cx="152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05932" y="1656336"/>
            <a:ext cx="533400" cy="369332"/>
          </a:xfrm>
          <a:prstGeom prst="rect">
            <a:avLst/>
          </a:prstGeom>
          <a:noFill/>
        </p:spPr>
        <p:txBody>
          <a:bodyPr wrap="square" rtlCol="0">
            <a:spAutoFit/>
          </a:bodyPr>
          <a:lstStyle/>
          <a:p>
            <a:r>
              <a:rPr lang="en-US" dirty="0"/>
              <a:t>#1</a:t>
            </a:r>
          </a:p>
        </p:txBody>
      </p:sp>
      <p:sp>
        <p:nvSpPr>
          <p:cNvPr id="12" name="TextBox 11"/>
          <p:cNvSpPr txBox="1"/>
          <p:nvPr/>
        </p:nvSpPr>
        <p:spPr>
          <a:xfrm>
            <a:off x="7846457" y="1671971"/>
            <a:ext cx="533400" cy="369332"/>
          </a:xfrm>
          <a:prstGeom prst="rect">
            <a:avLst/>
          </a:prstGeom>
          <a:noFill/>
        </p:spPr>
        <p:txBody>
          <a:bodyPr wrap="square" rtlCol="0">
            <a:spAutoFit/>
          </a:bodyPr>
          <a:lstStyle/>
          <a:p>
            <a:r>
              <a:rPr lang="en-US" dirty="0"/>
              <a:t>#2</a:t>
            </a:r>
          </a:p>
        </p:txBody>
      </p:sp>
      <p:sp>
        <p:nvSpPr>
          <p:cNvPr id="13" name="TextBox 12"/>
          <p:cNvSpPr txBox="1"/>
          <p:nvPr/>
        </p:nvSpPr>
        <p:spPr>
          <a:xfrm>
            <a:off x="8458200" y="1671971"/>
            <a:ext cx="533400" cy="369332"/>
          </a:xfrm>
          <a:prstGeom prst="rect">
            <a:avLst/>
          </a:prstGeom>
          <a:noFill/>
        </p:spPr>
        <p:txBody>
          <a:bodyPr wrap="square" rtlCol="0">
            <a:spAutoFit/>
          </a:bodyPr>
          <a:lstStyle/>
          <a:p>
            <a:r>
              <a:rPr lang="en-US" dirty="0"/>
              <a:t>#3</a:t>
            </a:r>
          </a:p>
        </p:txBody>
      </p:sp>
      <p:sp>
        <p:nvSpPr>
          <p:cNvPr id="17" name="TextBox 16"/>
          <p:cNvSpPr txBox="1"/>
          <p:nvPr/>
        </p:nvSpPr>
        <p:spPr>
          <a:xfrm>
            <a:off x="2438400" y="1182470"/>
            <a:ext cx="7696200" cy="646331"/>
          </a:xfrm>
          <a:prstGeom prst="rect">
            <a:avLst/>
          </a:prstGeom>
          <a:noFill/>
        </p:spPr>
        <p:txBody>
          <a:bodyPr wrap="square" rtlCol="0">
            <a:spAutoFit/>
          </a:bodyPr>
          <a:lstStyle/>
          <a:p>
            <a:r>
              <a:rPr lang="en-US" dirty="0"/>
              <a:t>The plot below shows Lab G showed the first evidence of the shift among labs after split #1.</a:t>
            </a:r>
          </a:p>
        </p:txBody>
      </p:sp>
    </p:spTree>
    <p:extLst>
      <p:ext uri="{BB962C8B-B14F-4D97-AF65-F5344CB8AC3E}">
        <p14:creationId xmlns:p14="http://schemas.microsoft.com/office/powerpoint/2010/main" val="1373463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62200" y="1371601"/>
            <a:ext cx="7772400" cy="866775"/>
          </a:xfrm>
        </p:spPr>
        <p:txBody>
          <a:bodyPr>
            <a:normAutofit fontScale="90000"/>
          </a:bodyPr>
          <a:lstStyle/>
          <a:p>
            <a:r>
              <a:rPr lang="en-US" dirty="0"/>
              <a:t>Standard Deviation Update</a:t>
            </a:r>
          </a:p>
        </p:txBody>
      </p:sp>
      <p:sp>
        <p:nvSpPr>
          <p:cNvPr id="3" name="Slide Number Placeholder 2"/>
          <p:cNvSpPr>
            <a:spLocks noGrp="1"/>
          </p:cNvSpPr>
          <p:nvPr>
            <p:ph type="sldNum" sz="quarter" idx="12"/>
          </p:nvPr>
        </p:nvSpPr>
        <p:spPr/>
        <p:txBody>
          <a:bodyPr/>
          <a:lstStyle/>
          <a:p>
            <a:fld id="{6BD46921-C75C-4323-A4F1-EF7824FC3CBC}" type="slidenum">
              <a:rPr lang="en-US" smtClean="0"/>
              <a:pPr/>
              <a:t>19</a:t>
            </a:fld>
            <a:endParaRPr lang="en-US" dirty="0"/>
          </a:p>
        </p:txBody>
      </p:sp>
    </p:spTree>
    <p:extLst>
      <p:ext uri="{BB962C8B-B14F-4D97-AF65-F5344CB8AC3E}">
        <p14:creationId xmlns:p14="http://schemas.microsoft.com/office/powerpoint/2010/main" val="2169849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8113-1B84-4008-A1A0-EF37219E12D4}"/>
              </a:ext>
            </a:extLst>
          </p:cNvPr>
          <p:cNvSpPr>
            <a:spLocks noGrp="1"/>
          </p:cNvSpPr>
          <p:nvPr>
            <p:ph type="title"/>
          </p:nvPr>
        </p:nvSpPr>
        <p:spPr>
          <a:xfrm>
            <a:off x="838200" y="365125"/>
            <a:ext cx="10515600" cy="1051299"/>
          </a:xfrm>
        </p:spPr>
        <p:txBody>
          <a:bodyPr/>
          <a:lstStyle/>
          <a:p>
            <a:r>
              <a:rPr lang="en-US" dirty="0"/>
              <a:t>Attendance 04/13/22</a:t>
            </a:r>
          </a:p>
        </p:txBody>
      </p:sp>
      <p:sp>
        <p:nvSpPr>
          <p:cNvPr id="3" name="Content Placeholder 2">
            <a:extLst>
              <a:ext uri="{FF2B5EF4-FFF2-40B4-BE49-F238E27FC236}">
                <a16:creationId xmlns:a16="http://schemas.microsoft.com/office/drawing/2014/main" id="{1DF6512E-523D-4E88-9296-F2B32B25DAD9}"/>
              </a:ext>
            </a:extLst>
          </p:cNvPr>
          <p:cNvSpPr>
            <a:spLocks noGrp="1"/>
          </p:cNvSpPr>
          <p:nvPr>
            <p:ph idx="1"/>
          </p:nvPr>
        </p:nvSpPr>
        <p:spPr>
          <a:xfrm>
            <a:off x="838200" y="1416424"/>
            <a:ext cx="10515600" cy="4760539"/>
          </a:xfrm>
        </p:spPr>
        <p:txBody>
          <a:bodyPr>
            <a:normAutofit/>
          </a:bodyPr>
          <a:lstStyle/>
          <a:p>
            <a:r>
              <a:rPr lang="en-US" dirty="0"/>
              <a:t>Michael Deegan</a:t>
            </a:r>
          </a:p>
          <a:p>
            <a:r>
              <a:rPr lang="en-US" dirty="0"/>
              <a:t>Rich Grundza</a:t>
            </a:r>
          </a:p>
          <a:p>
            <a:r>
              <a:rPr lang="en-US" dirty="0"/>
              <a:t>Ben Maddock</a:t>
            </a:r>
          </a:p>
          <a:p>
            <a:r>
              <a:rPr lang="en-US" dirty="0"/>
              <a:t>Christine Eickstead</a:t>
            </a:r>
          </a:p>
          <a:p>
            <a:r>
              <a:rPr lang="en-US" dirty="0"/>
              <a:t>George Szappanos </a:t>
            </a:r>
          </a:p>
          <a:p>
            <a:r>
              <a:rPr lang="en-US" dirty="0"/>
              <a:t>Jason Soto</a:t>
            </a:r>
          </a:p>
          <a:p>
            <a:r>
              <a:rPr lang="en-US" dirty="0"/>
              <a:t>Alfonso Lopez</a:t>
            </a:r>
          </a:p>
          <a:p>
            <a:r>
              <a:rPr lang="en-US" dirty="0"/>
              <a:t>Travis Kostan</a:t>
            </a:r>
          </a:p>
          <a:p>
            <a:r>
              <a:rPr lang="en-US" dirty="0"/>
              <a:t>Amol Savant</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955808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772400" cy="792162"/>
          </a:xfrm>
        </p:spPr>
        <p:txBody>
          <a:bodyPr/>
          <a:lstStyle/>
          <a:p>
            <a:r>
              <a:rPr lang="en-US" dirty="0"/>
              <a:t>New Standard Deviations</a:t>
            </a:r>
          </a:p>
        </p:txBody>
      </p:sp>
      <p:sp>
        <p:nvSpPr>
          <p:cNvPr id="3" name="Slide Number Placeholder 2"/>
          <p:cNvSpPr>
            <a:spLocks noGrp="1"/>
          </p:cNvSpPr>
          <p:nvPr>
            <p:ph type="sldNum" sz="quarter" idx="12"/>
          </p:nvPr>
        </p:nvSpPr>
        <p:spPr/>
        <p:txBody>
          <a:bodyPr/>
          <a:lstStyle/>
          <a:p>
            <a:fld id="{6BD46921-C75C-4323-A4F1-EF7824FC3CBC}" type="slidenum">
              <a:rPr lang="en-US" smtClean="0"/>
              <a:pPr/>
              <a:t>20</a:t>
            </a:fld>
            <a:endParaRPr lang="en-US" dirty="0"/>
          </a:p>
        </p:txBody>
      </p:sp>
      <p:sp>
        <p:nvSpPr>
          <p:cNvPr id="4" name="Content Placeholder 3"/>
          <p:cNvSpPr>
            <a:spLocks noGrp="1"/>
          </p:cNvSpPr>
          <p:nvPr>
            <p:ph sz="quarter" idx="1"/>
          </p:nvPr>
        </p:nvSpPr>
        <p:spPr>
          <a:xfrm>
            <a:off x="2286000" y="1157554"/>
            <a:ext cx="7772400" cy="762000"/>
          </a:xfrm>
        </p:spPr>
        <p:txBody>
          <a:bodyPr>
            <a:normAutofit fontScale="70000" lnSpcReduction="20000"/>
          </a:bodyPr>
          <a:lstStyle/>
          <a:p>
            <a:pPr marL="0" indent="0">
              <a:buNone/>
            </a:pPr>
            <a:r>
              <a:rPr lang="en-US" dirty="0"/>
              <a:t>Below are some comparisons of options for new standard deviations.  The standard deviation update using “Post #1” was preferred.</a:t>
            </a:r>
          </a:p>
        </p:txBody>
      </p:sp>
      <p:graphicFrame>
        <p:nvGraphicFramePr>
          <p:cNvPr id="5" name="Table 4"/>
          <p:cNvGraphicFramePr>
            <a:graphicFrameLocks noGrp="1"/>
          </p:cNvGraphicFramePr>
          <p:nvPr/>
        </p:nvGraphicFramePr>
        <p:xfrm>
          <a:off x="2514600" y="2362200"/>
          <a:ext cx="6858000" cy="249428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370840">
                <a:tc>
                  <a:txBody>
                    <a:bodyPr/>
                    <a:lstStyle/>
                    <a:p>
                      <a:pPr algn="ctr"/>
                      <a:r>
                        <a:rPr lang="en-US" dirty="0"/>
                        <a:t>Oil</a:t>
                      </a:r>
                    </a:p>
                  </a:txBody>
                  <a:tcPr/>
                </a:tc>
                <a:tc>
                  <a:txBody>
                    <a:bodyPr/>
                    <a:lstStyle/>
                    <a:p>
                      <a:pPr algn="ctr"/>
                      <a:r>
                        <a:rPr lang="en-US" dirty="0"/>
                        <a:t>Current</a:t>
                      </a:r>
                      <a:r>
                        <a:rPr lang="en-US" baseline="0" dirty="0"/>
                        <a:t> S.D.</a:t>
                      </a:r>
                      <a:endParaRPr lang="en-US" dirty="0"/>
                    </a:p>
                  </a:txBody>
                  <a:tcPr/>
                </a:tc>
                <a:tc>
                  <a:txBody>
                    <a:bodyPr/>
                    <a:lstStyle/>
                    <a:p>
                      <a:pPr algn="ctr"/>
                      <a:r>
                        <a:rPr lang="en-US" dirty="0">
                          <a:solidFill>
                            <a:schemeClr val="tx1"/>
                          </a:solidFill>
                        </a:rPr>
                        <a:t>S.D. </a:t>
                      </a:r>
                    </a:p>
                    <a:p>
                      <a:pPr algn="ctr"/>
                      <a:r>
                        <a:rPr lang="en-US" dirty="0">
                          <a:solidFill>
                            <a:schemeClr val="tx1"/>
                          </a:solidFill>
                        </a:rPr>
                        <a:t>Post #1</a:t>
                      </a:r>
                    </a:p>
                  </a:txBody>
                  <a:tcPr>
                    <a:solidFill>
                      <a:srgbClr val="FFFF00"/>
                    </a:solidFill>
                  </a:tcPr>
                </a:tc>
                <a:tc>
                  <a:txBody>
                    <a:bodyPr/>
                    <a:lstStyle/>
                    <a:p>
                      <a:pPr algn="ctr"/>
                      <a:r>
                        <a:rPr lang="en-US" dirty="0"/>
                        <a:t>S.D.</a:t>
                      </a:r>
                      <a:r>
                        <a:rPr lang="en-US" baseline="0" dirty="0"/>
                        <a:t> </a:t>
                      </a:r>
                    </a:p>
                    <a:p>
                      <a:pPr algn="ctr"/>
                      <a:r>
                        <a:rPr lang="en-US" baseline="0" dirty="0"/>
                        <a:t>Post #3</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S.D.</a:t>
                      </a:r>
                      <a:r>
                        <a:rPr lang="en-US" baseline="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t>All Data</a:t>
                      </a:r>
                      <a:endParaRPr lang="en-US" dirty="0"/>
                    </a:p>
                  </a:txBody>
                  <a:tcPr/>
                </a:tc>
                <a:extLst>
                  <a:ext uri="{0D108BD9-81ED-4DB2-BD59-A6C34878D82A}">
                    <a16:rowId xmlns:a16="http://schemas.microsoft.com/office/drawing/2014/main" val="10000"/>
                  </a:ext>
                </a:extLst>
              </a:tr>
              <a:tr h="370840">
                <a:tc>
                  <a:txBody>
                    <a:bodyPr/>
                    <a:lstStyle/>
                    <a:p>
                      <a:pPr algn="ctr"/>
                      <a:r>
                        <a:rPr lang="en-US" dirty="0"/>
                        <a:t>270</a:t>
                      </a:r>
                    </a:p>
                  </a:txBody>
                  <a:tcPr/>
                </a:tc>
                <a:tc>
                  <a:txBody>
                    <a:bodyPr/>
                    <a:lstStyle/>
                    <a:p>
                      <a:pPr algn="ctr"/>
                      <a:r>
                        <a:rPr lang="en-US" dirty="0"/>
                        <a:t>0.17435</a:t>
                      </a:r>
                    </a:p>
                  </a:txBody>
                  <a:tcPr/>
                </a:tc>
                <a:tc>
                  <a:txBody>
                    <a:bodyPr/>
                    <a:lstStyle/>
                    <a:p>
                      <a:pPr algn="ctr"/>
                      <a:r>
                        <a:rPr lang="en-US" dirty="0"/>
                        <a:t>0.24011</a:t>
                      </a:r>
                    </a:p>
                  </a:txBody>
                  <a:tcPr>
                    <a:solidFill>
                      <a:srgbClr val="FFFF00"/>
                    </a:solidFill>
                  </a:tcPr>
                </a:tc>
                <a:tc>
                  <a:txBody>
                    <a:bodyPr/>
                    <a:lstStyle/>
                    <a:p>
                      <a:pPr algn="ctr"/>
                      <a:r>
                        <a:rPr lang="en-US" dirty="0"/>
                        <a:t>0.21619</a:t>
                      </a:r>
                    </a:p>
                  </a:txBody>
                  <a:tcPr/>
                </a:tc>
                <a:tc>
                  <a:txBody>
                    <a:bodyPr/>
                    <a:lstStyle/>
                    <a:p>
                      <a:pPr algn="ctr"/>
                      <a:r>
                        <a:rPr lang="en-US" dirty="0"/>
                        <a:t>0.19023</a:t>
                      </a:r>
                    </a:p>
                  </a:txBody>
                  <a:tcPr/>
                </a:tc>
                <a:extLst>
                  <a:ext uri="{0D108BD9-81ED-4DB2-BD59-A6C34878D82A}">
                    <a16:rowId xmlns:a16="http://schemas.microsoft.com/office/drawing/2014/main" val="10001"/>
                  </a:ext>
                </a:extLst>
              </a:tr>
              <a:tr h="370840">
                <a:tc>
                  <a:txBody>
                    <a:bodyPr/>
                    <a:lstStyle/>
                    <a:p>
                      <a:pPr algn="ctr"/>
                      <a:r>
                        <a:rPr lang="en-US" dirty="0"/>
                        <a:t>271</a:t>
                      </a:r>
                    </a:p>
                  </a:txBody>
                  <a:tcPr/>
                </a:tc>
                <a:tc>
                  <a:txBody>
                    <a:bodyPr/>
                    <a:lstStyle/>
                    <a:p>
                      <a:pPr algn="ctr"/>
                      <a:r>
                        <a:rPr lang="en-US" dirty="0"/>
                        <a:t>0.17537</a:t>
                      </a:r>
                    </a:p>
                  </a:txBody>
                  <a:tcPr/>
                </a:tc>
                <a:tc>
                  <a:txBody>
                    <a:bodyPr/>
                    <a:lstStyle/>
                    <a:p>
                      <a:pPr algn="ctr"/>
                      <a:r>
                        <a:rPr lang="en-US" dirty="0"/>
                        <a:t>0.56272</a:t>
                      </a:r>
                    </a:p>
                  </a:txBody>
                  <a:tcPr>
                    <a:solidFill>
                      <a:srgbClr val="FFFF00"/>
                    </a:solidFill>
                  </a:tcPr>
                </a:tc>
                <a:tc>
                  <a:txBody>
                    <a:bodyPr/>
                    <a:lstStyle/>
                    <a:p>
                      <a:pPr algn="ctr"/>
                      <a:r>
                        <a:rPr lang="en-US" dirty="0"/>
                        <a:t>0.77157</a:t>
                      </a:r>
                    </a:p>
                  </a:txBody>
                  <a:tcPr/>
                </a:tc>
                <a:tc>
                  <a:txBody>
                    <a:bodyPr/>
                    <a:lstStyle/>
                    <a:p>
                      <a:pPr algn="ctr"/>
                      <a:r>
                        <a:rPr lang="en-US" dirty="0"/>
                        <a:t>0.33291</a:t>
                      </a:r>
                    </a:p>
                  </a:txBody>
                  <a:tcPr/>
                </a:tc>
                <a:extLst>
                  <a:ext uri="{0D108BD9-81ED-4DB2-BD59-A6C34878D82A}">
                    <a16:rowId xmlns:a16="http://schemas.microsoft.com/office/drawing/2014/main" val="10002"/>
                  </a:ext>
                </a:extLst>
              </a:tr>
              <a:tr h="370840">
                <a:tc>
                  <a:txBody>
                    <a:bodyPr/>
                    <a:lstStyle/>
                    <a:p>
                      <a:pPr algn="ctr"/>
                      <a:r>
                        <a:rPr lang="en-US" dirty="0"/>
                        <a:t>1011</a:t>
                      </a:r>
                    </a:p>
                  </a:txBody>
                  <a:tcPr/>
                </a:tc>
                <a:tc>
                  <a:txBody>
                    <a:bodyPr/>
                    <a:lstStyle/>
                    <a:p>
                      <a:pPr algn="ctr"/>
                      <a:r>
                        <a:rPr lang="en-US" dirty="0"/>
                        <a:t>0.18882</a:t>
                      </a:r>
                    </a:p>
                  </a:txBody>
                  <a:tcPr/>
                </a:tc>
                <a:tc>
                  <a:txBody>
                    <a:bodyPr/>
                    <a:lstStyle/>
                    <a:p>
                      <a:pPr algn="ctr"/>
                      <a:r>
                        <a:rPr lang="en-US" dirty="0"/>
                        <a:t>0.27434*</a:t>
                      </a:r>
                    </a:p>
                  </a:txBody>
                  <a:tcPr>
                    <a:solidFill>
                      <a:srgbClr val="FFFF00"/>
                    </a:solidFill>
                  </a:tcPr>
                </a:tc>
                <a:tc>
                  <a:txBody>
                    <a:bodyPr/>
                    <a:lstStyle/>
                    <a:p>
                      <a:pPr algn="ctr"/>
                      <a:r>
                        <a:rPr lang="en-US" dirty="0"/>
                        <a:t>0.24701*</a:t>
                      </a:r>
                    </a:p>
                  </a:txBody>
                  <a:tcPr/>
                </a:tc>
                <a:tc>
                  <a:txBody>
                    <a:bodyPr/>
                    <a:lstStyle/>
                    <a:p>
                      <a:pPr algn="ctr"/>
                      <a:r>
                        <a:rPr lang="en-US" dirty="0"/>
                        <a:t>0.21735</a:t>
                      </a:r>
                    </a:p>
                  </a:txBody>
                  <a:tcPr/>
                </a:tc>
                <a:extLst>
                  <a:ext uri="{0D108BD9-81ED-4DB2-BD59-A6C34878D82A}">
                    <a16:rowId xmlns:a16="http://schemas.microsoft.com/office/drawing/2014/main" val="10003"/>
                  </a:ext>
                </a:extLst>
              </a:tr>
              <a:tr h="370840">
                <a:tc>
                  <a:txBody>
                    <a:bodyPr/>
                    <a:lstStyle/>
                    <a:p>
                      <a:pPr algn="ctr"/>
                      <a:r>
                        <a:rPr lang="en-US" dirty="0"/>
                        <a:t>Pooled</a:t>
                      </a:r>
                    </a:p>
                  </a:txBody>
                  <a:tcPr/>
                </a:tc>
                <a:tc>
                  <a:txBody>
                    <a:bodyPr/>
                    <a:lstStyle/>
                    <a:p>
                      <a:pPr algn="ctr"/>
                      <a:r>
                        <a:rPr lang="en-US" dirty="0"/>
                        <a:t>0.17856</a:t>
                      </a:r>
                    </a:p>
                  </a:txBody>
                  <a:tcPr/>
                </a:tc>
                <a:tc>
                  <a:txBody>
                    <a:bodyPr/>
                    <a:lstStyle/>
                    <a:p>
                      <a:pPr algn="ctr"/>
                      <a:r>
                        <a:rPr lang="en-US" dirty="0"/>
                        <a:t>0.39913</a:t>
                      </a:r>
                    </a:p>
                  </a:txBody>
                  <a:tcPr>
                    <a:solidFill>
                      <a:srgbClr val="FFFF00"/>
                    </a:solidFill>
                  </a:tcPr>
                </a:tc>
                <a:tc>
                  <a:txBody>
                    <a:bodyPr/>
                    <a:lstStyle/>
                    <a:p>
                      <a:pPr algn="ctr"/>
                      <a:r>
                        <a:rPr lang="en-US" dirty="0"/>
                        <a:t>0.46779</a:t>
                      </a:r>
                    </a:p>
                  </a:txBody>
                  <a:tcPr/>
                </a:tc>
                <a:tc>
                  <a:txBody>
                    <a:bodyPr/>
                    <a:lstStyle/>
                    <a:p>
                      <a:pPr algn="ctr"/>
                      <a:r>
                        <a:rPr lang="en-US" dirty="0"/>
                        <a:t>0.25746</a:t>
                      </a:r>
                    </a:p>
                  </a:txBody>
                  <a:tcPr/>
                </a:tc>
                <a:extLst>
                  <a:ext uri="{0D108BD9-81ED-4DB2-BD59-A6C34878D82A}">
                    <a16:rowId xmlns:a16="http://schemas.microsoft.com/office/drawing/2014/main" val="10004"/>
                  </a:ext>
                </a:extLst>
              </a:tr>
              <a:tr h="370840">
                <a:tc>
                  <a:txBody>
                    <a:bodyPr/>
                    <a:lstStyle/>
                    <a:p>
                      <a:pPr algn="ctr"/>
                      <a:r>
                        <a:rPr lang="en-US" dirty="0"/>
                        <a:t>Recommended</a:t>
                      </a:r>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0.24011**</a:t>
                      </a:r>
                    </a:p>
                  </a:txBody>
                  <a:tcPr>
                    <a:solidFill>
                      <a:srgbClr val="FFFF00"/>
                    </a:solidFill>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2819400" y="5029201"/>
            <a:ext cx="7162800" cy="954107"/>
          </a:xfrm>
          <a:prstGeom prst="rect">
            <a:avLst/>
          </a:prstGeom>
          <a:noFill/>
        </p:spPr>
        <p:txBody>
          <a:bodyPr wrap="square" rtlCol="0">
            <a:spAutoFit/>
          </a:bodyPr>
          <a:lstStyle/>
          <a:p>
            <a:r>
              <a:rPr lang="en-US" sz="1400" dirty="0"/>
              <a:t>* - Actual was 0.37932.  However, with only 4 data points in Post #1 and Post #3, it seemed more appropriate to estimate using the ratio observed with the “All Data” standard deviation for 270/1011 (0.21735/0.19023).</a:t>
            </a:r>
          </a:p>
          <a:p>
            <a:r>
              <a:rPr lang="en-US" sz="1400" dirty="0"/>
              <a:t>** - Standard deviation of oil 270</a:t>
            </a:r>
          </a:p>
        </p:txBody>
      </p:sp>
    </p:spTree>
    <p:extLst>
      <p:ext uri="{BB962C8B-B14F-4D97-AF65-F5344CB8AC3E}">
        <p14:creationId xmlns:p14="http://schemas.microsoft.com/office/powerpoint/2010/main" val="1606028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
          </p:nvPr>
        </p:nvPicPr>
        <p:blipFill>
          <a:blip r:embed="rId2"/>
          <a:stretch>
            <a:fillRect/>
          </a:stretch>
        </p:blipFill>
        <p:spPr>
          <a:xfrm>
            <a:off x="2322040" y="1828801"/>
            <a:ext cx="7772400" cy="4542119"/>
          </a:xfrm>
          <a:prstGeom prst="rect">
            <a:avLst/>
          </a:prstGeom>
        </p:spPr>
      </p:pic>
      <p:sp>
        <p:nvSpPr>
          <p:cNvPr id="2" name="Title 1"/>
          <p:cNvSpPr>
            <a:spLocks noGrp="1"/>
          </p:cNvSpPr>
          <p:nvPr>
            <p:ph type="title"/>
          </p:nvPr>
        </p:nvSpPr>
        <p:spPr>
          <a:xfrm>
            <a:off x="2344694" y="275985"/>
            <a:ext cx="7772400" cy="685800"/>
          </a:xfrm>
        </p:spPr>
        <p:txBody>
          <a:bodyPr>
            <a:normAutofit fontScale="90000"/>
          </a:bodyPr>
          <a:lstStyle/>
          <a:p>
            <a:r>
              <a:rPr lang="en-US" dirty="0"/>
              <a:t>Updating Yi Using Post #1 S.D.</a:t>
            </a:r>
          </a:p>
        </p:txBody>
      </p:sp>
      <p:sp>
        <p:nvSpPr>
          <p:cNvPr id="3" name="Slide Number Placeholder 2"/>
          <p:cNvSpPr>
            <a:spLocks noGrp="1"/>
          </p:cNvSpPr>
          <p:nvPr>
            <p:ph type="sldNum" sz="quarter" idx="12"/>
          </p:nvPr>
        </p:nvSpPr>
        <p:spPr/>
        <p:txBody>
          <a:bodyPr/>
          <a:lstStyle/>
          <a:p>
            <a:fld id="{6BD46921-C75C-4323-A4F1-EF7824FC3CBC}" type="slidenum">
              <a:rPr lang="en-US" smtClean="0"/>
              <a:pPr/>
              <a:t>21</a:t>
            </a:fld>
            <a:endParaRPr lang="en-US" dirty="0"/>
          </a:p>
        </p:txBody>
      </p:sp>
      <p:cxnSp>
        <p:nvCxnSpPr>
          <p:cNvPr id="6" name="Straight Connector 5"/>
          <p:cNvCxnSpPr/>
          <p:nvPr/>
        </p:nvCxnSpPr>
        <p:spPr>
          <a:xfrm flipV="1">
            <a:off x="7557228" y="1828800"/>
            <a:ext cx="0" cy="4038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95800" y="1981201"/>
            <a:ext cx="2438400" cy="646331"/>
          </a:xfrm>
          <a:prstGeom prst="rect">
            <a:avLst/>
          </a:prstGeom>
          <a:noFill/>
        </p:spPr>
        <p:txBody>
          <a:bodyPr wrap="square" rtlCol="0">
            <a:spAutoFit/>
          </a:bodyPr>
          <a:lstStyle/>
          <a:p>
            <a:r>
              <a:rPr lang="en-US" dirty="0"/>
              <a:t>Tests after here corrected</a:t>
            </a:r>
          </a:p>
        </p:txBody>
      </p:sp>
      <p:cxnSp>
        <p:nvCxnSpPr>
          <p:cNvPr id="8" name="Straight Arrow Connector 7"/>
          <p:cNvCxnSpPr/>
          <p:nvPr/>
        </p:nvCxnSpPr>
        <p:spPr>
          <a:xfrm>
            <a:off x="6854952" y="2186461"/>
            <a:ext cx="685800" cy="228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58994" y="1140616"/>
            <a:ext cx="7543800" cy="646331"/>
          </a:xfrm>
          <a:prstGeom prst="rect">
            <a:avLst/>
          </a:prstGeom>
          <a:noFill/>
        </p:spPr>
        <p:txBody>
          <a:bodyPr wrap="square" rtlCol="0">
            <a:spAutoFit/>
          </a:bodyPr>
          <a:lstStyle/>
          <a:p>
            <a:r>
              <a:rPr lang="en-US" dirty="0"/>
              <a:t>Yi’s after 08/08/2019 here shown with updated standard deviations for Post #1 period.</a:t>
            </a:r>
          </a:p>
        </p:txBody>
      </p:sp>
    </p:spTree>
    <p:extLst>
      <p:ext uri="{BB962C8B-B14F-4D97-AF65-F5344CB8AC3E}">
        <p14:creationId xmlns:p14="http://schemas.microsoft.com/office/powerpoint/2010/main" val="1868669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773" y="228600"/>
            <a:ext cx="8763000" cy="792162"/>
          </a:xfrm>
        </p:spPr>
        <p:txBody>
          <a:bodyPr>
            <a:normAutofit fontScale="90000"/>
          </a:bodyPr>
          <a:lstStyle/>
          <a:p>
            <a:r>
              <a:rPr lang="en-US" dirty="0"/>
              <a:t>Impact of Updated Severity Adjustment S.D.</a:t>
            </a:r>
          </a:p>
        </p:txBody>
      </p:sp>
      <p:sp>
        <p:nvSpPr>
          <p:cNvPr id="3" name="Slide Number Placeholder 2"/>
          <p:cNvSpPr>
            <a:spLocks noGrp="1"/>
          </p:cNvSpPr>
          <p:nvPr>
            <p:ph type="sldNum" sz="quarter" idx="12"/>
          </p:nvPr>
        </p:nvSpPr>
        <p:spPr/>
        <p:txBody>
          <a:bodyPr/>
          <a:lstStyle/>
          <a:p>
            <a:fld id="{6BD46921-C75C-4323-A4F1-EF7824FC3CBC}" type="slidenum">
              <a:rPr lang="en-US" smtClean="0"/>
              <a:pPr/>
              <a:t>22</a:t>
            </a:fld>
            <a:endParaRPr lang="en-US" dirty="0"/>
          </a:p>
        </p:txBody>
      </p:sp>
      <p:sp>
        <p:nvSpPr>
          <p:cNvPr id="4" name="Content Placeholder 3"/>
          <p:cNvSpPr>
            <a:spLocks noGrp="1"/>
          </p:cNvSpPr>
          <p:nvPr>
            <p:ph sz="quarter" idx="1"/>
          </p:nvPr>
        </p:nvSpPr>
        <p:spPr>
          <a:xfrm>
            <a:off x="2057400" y="1437503"/>
            <a:ext cx="3200400" cy="4572000"/>
          </a:xfrm>
        </p:spPr>
        <p:txBody>
          <a:bodyPr>
            <a:normAutofit/>
          </a:bodyPr>
          <a:lstStyle/>
          <a:p>
            <a:pPr marL="0" indent="0">
              <a:buNone/>
            </a:pPr>
            <a:r>
              <a:rPr lang="en-US" sz="2000" dirty="0"/>
              <a:t>The table to the right indicates how candidate results will be adjusted on a stand with a </a:t>
            </a:r>
            <a:r>
              <a:rPr lang="en-US" sz="2000" dirty="0" err="1"/>
              <a:t>Zi</a:t>
            </a:r>
            <a:r>
              <a:rPr lang="en-US" sz="2000" dirty="0"/>
              <a:t> value of -1 with the updated pooled SA of 0.24011.</a:t>
            </a:r>
          </a:p>
        </p:txBody>
      </p:sp>
      <p:graphicFrame>
        <p:nvGraphicFramePr>
          <p:cNvPr id="5" name="Content Placeholder 4"/>
          <p:cNvGraphicFramePr>
            <a:graphicFrameLocks/>
          </p:cNvGraphicFramePr>
          <p:nvPr/>
        </p:nvGraphicFramePr>
        <p:xfrm>
          <a:off x="5638800" y="1437503"/>
          <a:ext cx="4673600" cy="4572000"/>
        </p:xfrm>
        <a:graphic>
          <a:graphicData uri="http://schemas.openxmlformats.org/drawingml/2006/table">
            <a:tbl>
              <a:tblPr firstRow="1" bandRow="1">
                <a:tableStyleId>{5C22544A-7EE6-4342-B048-85BDC9FD1C3A}</a:tableStyleId>
              </a:tblPr>
              <a:tblGrid>
                <a:gridCol w="1168400">
                  <a:extLst>
                    <a:ext uri="{9D8B030D-6E8A-4147-A177-3AD203B41FA5}">
                      <a16:colId xmlns:a16="http://schemas.microsoft.com/office/drawing/2014/main" val="20000"/>
                    </a:ext>
                  </a:extLst>
                </a:gridCol>
                <a:gridCol w="1168400">
                  <a:extLst>
                    <a:ext uri="{9D8B030D-6E8A-4147-A177-3AD203B41FA5}">
                      <a16:colId xmlns:a16="http://schemas.microsoft.com/office/drawing/2014/main" val="20001"/>
                    </a:ext>
                  </a:extLst>
                </a:gridCol>
                <a:gridCol w="1168400">
                  <a:extLst>
                    <a:ext uri="{9D8B030D-6E8A-4147-A177-3AD203B41FA5}">
                      <a16:colId xmlns:a16="http://schemas.microsoft.com/office/drawing/2014/main" val="20002"/>
                    </a:ext>
                  </a:extLst>
                </a:gridCol>
                <a:gridCol w="1168400">
                  <a:extLst>
                    <a:ext uri="{9D8B030D-6E8A-4147-A177-3AD203B41FA5}">
                      <a16:colId xmlns:a16="http://schemas.microsoft.com/office/drawing/2014/main" val="20003"/>
                    </a:ext>
                  </a:extLst>
                </a:gridCol>
              </a:tblGrid>
              <a:tr h="285750">
                <a:tc>
                  <a:txBody>
                    <a:bodyPr/>
                    <a:lstStyle/>
                    <a:p>
                      <a:pPr algn="ctr" fontAlgn="ctr"/>
                      <a:r>
                        <a:rPr lang="en-US" sz="1100" b="1" i="0" u="none" strike="noStrike" dirty="0">
                          <a:solidFill>
                            <a:schemeClr val="bg1"/>
                          </a:solidFill>
                          <a:effectLst/>
                          <a:latin typeface="Calibri" panose="020F0502020204030204" pitchFamily="34" charset="0"/>
                        </a:rPr>
                        <a:t>CHST</a:t>
                      </a:r>
                    </a:p>
                  </a:txBody>
                  <a:tcPr marL="9525" marR="9525" marT="9525" marB="0" anchor="ctr"/>
                </a:tc>
                <a:tc>
                  <a:txBody>
                    <a:bodyPr/>
                    <a:lstStyle/>
                    <a:p>
                      <a:pPr algn="ctr" fontAlgn="ctr"/>
                      <a:r>
                        <a:rPr lang="en-US" sz="1100" b="1" i="0" u="none" strike="noStrike">
                          <a:solidFill>
                            <a:schemeClr val="bg1"/>
                          </a:solidFill>
                          <a:effectLst/>
                          <a:latin typeface="Calibri" panose="020F0502020204030204" pitchFamily="34" charset="0"/>
                        </a:rPr>
                        <a:t>Ln(CHST)</a:t>
                      </a:r>
                    </a:p>
                  </a:txBody>
                  <a:tcPr marL="9525" marR="9525" marT="9525" marB="0" anchor="ctr"/>
                </a:tc>
                <a:tc>
                  <a:txBody>
                    <a:bodyPr/>
                    <a:lstStyle/>
                    <a:p>
                      <a:pPr algn="ctr" fontAlgn="ctr"/>
                      <a:r>
                        <a:rPr lang="en-US" sz="1100" b="1" i="0" u="none" strike="noStrike" dirty="0">
                          <a:solidFill>
                            <a:schemeClr val="bg1"/>
                          </a:solidFill>
                          <a:effectLst/>
                          <a:latin typeface="Calibri" panose="020F0502020204030204" pitchFamily="34" charset="0"/>
                        </a:rPr>
                        <a:t>Ln(CHST)+0.24011</a:t>
                      </a:r>
                    </a:p>
                  </a:txBody>
                  <a:tcPr marL="9525" marR="9525" marT="9525" marB="0" anchor="ctr"/>
                </a:tc>
                <a:tc>
                  <a:txBody>
                    <a:bodyPr/>
                    <a:lstStyle/>
                    <a:p>
                      <a:pPr algn="ctr" fontAlgn="ctr"/>
                      <a:r>
                        <a:rPr lang="en-US" sz="1100" b="1" i="0" u="none" strike="noStrike" dirty="0">
                          <a:solidFill>
                            <a:schemeClr val="bg1"/>
                          </a:solidFill>
                          <a:effectLst/>
                          <a:latin typeface="Calibri" panose="020F0502020204030204" pitchFamily="34" charset="0"/>
                        </a:rPr>
                        <a:t>CHST FNL</a:t>
                      </a:r>
                    </a:p>
                  </a:txBody>
                  <a:tcPr marL="9525" marR="9525" marT="9525" marB="0" anchor="ctr"/>
                </a:tc>
                <a:extLst>
                  <a:ext uri="{0D108BD9-81ED-4DB2-BD59-A6C34878D82A}">
                    <a16:rowId xmlns:a16="http://schemas.microsoft.com/office/drawing/2014/main" val="10000"/>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0.010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-4.6052</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-4.3651</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0.013</a:t>
                      </a:r>
                    </a:p>
                  </a:txBody>
                  <a:tcPr marL="9525" marR="9525" marT="9525" marB="0" anchor="ctr">
                    <a:solidFill>
                      <a:srgbClr val="FFFF00"/>
                    </a:solidFill>
                  </a:tcPr>
                </a:tc>
                <a:extLst>
                  <a:ext uri="{0D108BD9-81ED-4DB2-BD59-A6C34878D82A}">
                    <a16:rowId xmlns:a16="http://schemas.microsoft.com/office/drawing/2014/main" val="10001"/>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0.020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-3.9120</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-3.6719</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0.025</a:t>
                      </a:r>
                    </a:p>
                  </a:txBody>
                  <a:tcPr marL="9525" marR="9525" marT="9525" marB="0" anchor="ctr">
                    <a:solidFill>
                      <a:srgbClr val="FFFF00"/>
                    </a:solidFill>
                  </a:tcPr>
                </a:tc>
                <a:extLst>
                  <a:ext uri="{0D108BD9-81ED-4DB2-BD59-A6C34878D82A}">
                    <a16:rowId xmlns:a16="http://schemas.microsoft.com/office/drawing/2014/main" val="10002"/>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0.030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-3.5066</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-3.2664</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0.038</a:t>
                      </a:r>
                    </a:p>
                  </a:txBody>
                  <a:tcPr marL="9525" marR="9525" marT="9525" marB="0" anchor="ctr">
                    <a:solidFill>
                      <a:srgbClr val="FFFF00"/>
                    </a:solidFill>
                  </a:tcPr>
                </a:tc>
                <a:extLst>
                  <a:ext uri="{0D108BD9-81ED-4DB2-BD59-A6C34878D82A}">
                    <a16:rowId xmlns:a16="http://schemas.microsoft.com/office/drawing/2014/main" val="10003"/>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0.040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-3.2189</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-2.9788</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0.051</a:t>
                      </a:r>
                    </a:p>
                  </a:txBody>
                  <a:tcPr marL="9525" marR="9525" marT="9525" marB="0" anchor="ctr">
                    <a:solidFill>
                      <a:srgbClr val="FFFF00"/>
                    </a:solidFill>
                  </a:tcPr>
                </a:tc>
                <a:extLst>
                  <a:ext uri="{0D108BD9-81ED-4DB2-BD59-A6C34878D82A}">
                    <a16:rowId xmlns:a16="http://schemas.microsoft.com/office/drawing/2014/main" val="10004"/>
                  </a:ext>
                </a:extLst>
              </a:tr>
              <a:tr h="285750">
                <a:tc>
                  <a:txBody>
                    <a:bodyPr/>
                    <a:lstStyle/>
                    <a:p>
                      <a:pPr algn="ctr" fontAlgn="ctr"/>
                      <a:r>
                        <a:rPr lang="en-US" sz="1100" b="1" i="0" u="none" strike="noStrike">
                          <a:solidFill>
                            <a:srgbClr val="000000"/>
                          </a:solidFill>
                          <a:effectLst/>
                          <a:latin typeface="Calibri" panose="020F0502020204030204" pitchFamily="34" charset="0"/>
                        </a:rPr>
                        <a:t>0.050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-2.9957</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-2.7556</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0.064</a:t>
                      </a:r>
                    </a:p>
                  </a:txBody>
                  <a:tcPr marL="9525" marR="9525" marT="9525" marB="0" anchor="ctr">
                    <a:solidFill>
                      <a:srgbClr val="FFFF00"/>
                    </a:solidFill>
                  </a:tcPr>
                </a:tc>
                <a:extLst>
                  <a:ext uri="{0D108BD9-81ED-4DB2-BD59-A6C34878D82A}">
                    <a16:rowId xmlns:a16="http://schemas.microsoft.com/office/drawing/2014/main" val="10005"/>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0.060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-2.8134</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-2.5733</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0.076</a:t>
                      </a:r>
                    </a:p>
                  </a:txBody>
                  <a:tcPr marL="9525" marR="9525" marT="9525" marB="0" anchor="ctr">
                    <a:solidFill>
                      <a:srgbClr val="FFFF00"/>
                    </a:solidFill>
                  </a:tcPr>
                </a:tc>
                <a:extLst>
                  <a:ext uri="{0D108BD9-81ED-4DB2-BD59-A6C34878D82A}">
                    <a16:rowId xmlns:a16="http://schemas.microsoft.com/office/drawing/2014/main" val="10006"/>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0.070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-2.6593</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-2.4192</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0.089</a:t>
                      </a:r>
                    </a:p>
                  </a:txBody>
                  <a:tcPr marL="9525" marR="9525" marT="9525" marB="0" anchor="ctr">
                    <a:solidFill>
                      <a:srgbClr val="FFFF00"/>
                    </a:solidFill>
                  </a:tcPr>
                </a:tc>
                <a:extLst>
                  <a:ext uri="{0D108BD9-81ED-4DB2-BD59-A6C34878D82A}">
                    <a16:rowId xmlns:a16="http://schemas.microsoft.com/office/drawing/2014/main" val="10007"/>
                  </a:ext>
                </a:extLst>
              </a:tr>
              <a:tr h="285750">
                <a:tc>
                  <a:txBody>
                    <a:bodyPr/>
                    <a:lstStyle/>
                    <a:p>
                      <a:pPr algn="ctr" fontAlgn="ctr"/>
                      <a:r>
                        <a:rPr lang="en-US" sz="1100" b="1" i="0" u="none" strike="noStrike">
                          <a:solidFill>
                            <a:srgbClr val="000000"/>
                          </a:solidFill>
                          <a:effectLst/>
                          <a:latin typeface="Calibri" panose="020F0502020204030204" pitchFamily="34" charset="0"/>
                        </a:rPr>
                        <a:t>0.080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-2.5257</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-2.2856</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0.102</a:t>
                      </a:r>
                    </a:p>
                  </a:txBody>
                  <a:tcPr marL="9525" marR="9525" marT="9525" marB="0" anchor="ctr">
                    <a:solidFill>
                      <a:srgbClr val="FFFF00"/>
                    </a:solidFill>
                  </a:tcPr>
                </a:tc>
                <a:extLst>
                  <a:ext uri="{0D108BD9-81ED-4DB2-BD59-A6C34878D82A}">
                    <a16:rowId xmlns:a16="http://schemas.microsoft.com/office/drawing/2014/main" val="10008"/>
                  </a:ext>
                </a:extLst>
              </a:tr>
              <a:tr h="285750">
                <a:tc>
                  <a:txBody>
                    <a:bodyPr/>
                    <a:lstStyle/>
                    <a:p>
                      <a:pPr algn="ctr" fontAlgn="ctr"/>
                      <a:r>
                        <a:rPr lang="en-US" sz="1100" b="1" i="0" u="none" strike="noStrike">
                          <a:solidFill>
                            <a:srgbClr val="000000"/>
                          </a:solidFill>
                          <a:effectLst/>
                          <a:latin typeface="Calibri" panose="020F0502020204030204" pitchFamily="34" charset="0"/>
                        </a:rPr>
                        <a:t>0.090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-2.4079</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-2.1678</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0.114</a:t>
                      </a:r>
                    </a:p>
                  </a:txBody>
                  <a:tcPr marL="9525" marR="9525" marT="9525" marB="0" anchor="ctr">
                    <a:solidFill>
                      <a:srgbClr val="FFFF00"/>
                    </a:solidFill>
                  </a:tcPr>
                </a:tc>
                <a:extLst>
                  <a:ext uri="{0D108BD9-81ED-4DB2-BD59-A6C34878D82A}">
                    <a16:rowId xmlns:a16="http://schemas.microsoft.com/office/drawing/2014/main" val="10009"/>
                  </a:ext>
                </a:extLst>
              </a:tr>
              <a:tr h="285750">
                <a:tc>
                  <a:txBody>
                    <a:bodyPr/>
                    <a:lstStyle/>
                    <a:p>
                      <a:pPr algn="ctr" fontAlgn="ctr"/>
                      <a:r>
                        <a:rPr lang="en-US" sz="1100" b="1" i="0" u="none" strike="noStrike">
                          <a:solidFill>
                            <a:srgbClr val="000000"/>
                          </a:solidFill>
                          <a:effectLst/>
                          <a:latin typeface="Calibri" panose="020F0502020204030204" pitchFamily="34" charset="0"/>
                        </a:rPr>
                        <a:t>0.100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-2.3026</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-2.0625</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0.127</a:t>
                      </a:r>
                    </a:p>
                  </a:txBody>
                  <a:tcPr marL="9525" marR="9525" marT="9525" marB="0" anchor="ctr">
                    <a:solidFill>
                      <a:srgbClr val="FFFF00"/>
                    </a:solidFill>
                  </a:tcPr>
                </a:tc>
                <a:extLst>
                  <a:ext uri="{0D108BD9-81ED-4DB2-BD59-A6C34878D82A}">
                    <a16:rowId xmlns:a16="http://schemas.microsoft.com/office/drawing/2014/main" val="10010"/>
                  </a:ext>
                </a:extLst>
              </a:tr>
              <a:tr h="285750">
                <a:tc>
                  <a:txBody>
                    <a:bodyPr/>
                    <a:lstStyle/>
                    <a:p>
                      <a:pPr algn="ctr" fontAlgn="ctr"/>
                      <a:r>
                        <a:rPr lang="en-US" sz="1100" b="1" i="0" u="none" strike="noStrike">
                          <a:solidFill>
                            <a:srgbClr val="000000"/>
                          </a:solidFill>
                          <a:effectLst/>
                          <a:latin typeface="Calibri" panose="020F0502020204030204" pitchFamily="34" charset="0"/>
                        </a:rPr>
                        <a:t>0.110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-2.2073</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-1.9672</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0.140</a:t>
                      </a:r>
                    </a:p>
                  </a:txBody>
                  <a:tcPr marL="9525" marR="9525" marT="9525" marB="0" anchor="ctr">
                    <a:solidFill>
                      <a:srgbClr val="FFFF00"/>
                    </a:solidFill>
                  </a:tcPr>
                </a:tc>
                <a:extLst>
                  <a:ext uri="{0D108BD9-81ED-4DB2-BD59-A6C34878D82A}">
                    <a16:rowId xmlns:a16="http://schemas.microsoft.com/office/drawing/2014/main" val="10011"/>
                  </a:ext>
                </a:extLst>
              </a:tr>
              <a:tr h="285750">
                <a:tc>
                  <a:txBody>
                    <a:bodyPr/>
                    <a:lstStyle/>
                    <a:p>
                      <a:pPr algn="ctr" fontAlgn="ctr"/>
                      <a:r>
                        <a:rPr lang="en-US" sz="1100" b="1" i="0" u="none" strike="noStrike">
                          <a:solidFill>
                            <a:srgbClr val="000000"/>
                          </a:solidFill>
                          <a:effectLst/>
                          <a:latin typeface="Calibri" panose="020F0502020204030204" pitchFamily="34" charset="0"/>
                        </a:rPr>
                        <a:t>0.120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-2.1203</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-1.8802</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0.153</a:t>
                      </a:r>
                    </a:p>
                  </a:txBody>
                  <a:tcPr marL="9525" marR="9525" marT="9525" marB="0" anchor="ctr">
                    <a:solidFill>
                      <a:srgbClr val="FFFF00"/>
                    </a:solidFill>
                  </a:tcPr>
                </a:tc>
                <a:extLst>
                  <a:ext uri="{0D108BD9-81ED-4DB2-BD59-A6C34878D82A}">
                    <a16:rowId xmlns:a16="http://schemas.microsoft.com/office/drawing/2014/main" val="10012"/>
                  </a:ext>
                </a:extLst>
              </a:tr>
              <a:tr h="285750">
                <a:tc>
                  <a:txBody>
                    <a:bodyPr/>
                    <a:lstStyle/>
                    <a:p>
                      <a:pPr algn="ctr" fontAlgn="ctr"/>
                      <a:r>
                        <a:rPr lang="en-US" sz="1100" b="1" i="0" u="none" strike="noStrike">
                          <a:solidFill>
                            <a:srgbClr val="000000"/>
                          </a:solidFill>
                          <a:effectLst/>
                          <a:latin typeface="Calibri" panose="020F0502020204030204" pitchFamily="34" charset="0"/>
                        </a:rPr>
                        <a:t>0.130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-2.0402</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-1.8001</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0.165</a:t>
                      </a:r>
                    </a:p>
                  </a:txBody>
                  <a:tcPr marL="9525" marR="9525" marT="9525" marB="0" anchor="ctr">
                    <a:solidFill>
                      <a:srgbClr val="FFFF00"/>
                    </a:solidFill>
                  </a:tcPr>
                </a:tc>
                <a:extLst>
                  <a:ext uri="{0D108BD9-81ED-4DB2-BD59-A6C34878D82A}">
                    <a16:rowId xmlns:a16="http://schemas.microsoft.com/office/drawing/2014/main" val="10013"/>
                  </a:ext>
                </a:extLst>
              </a:tr>
              <a:tr h="285750">
                <a:tc>
                  <a:txBody>
                    <a:bodyPr/>
                    <a:lstStyle/>
                    <a:p>
                      <a:pPr algn="ctr" fontAlgn="ctr"/>
                      <a:r>
                        <a:rPr lang="en-US" sz="1100" b="1" i="0" u="none" strike="noStrike">
                          <a:solidFill>
                            <a:srgbClr val="000000"/>
                          </a:solidFill>
                          <a:effectLst/>
                          <a:latin typeface="Calibri" panose="020F0502020204030204" pitchFamily="34" charset="0"/>
                        </a:rPr>
                        <a:t>0.140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-1.9661</a:t>
                      </a:r>
                    </a:p>
                  </a:txBody>
                  <a:tcPr marL="9525" marR="9525" marT="9525" marB="0" anchor="ctr"/>
                </a:tc>
                <a:tc>
                  <a:txBody>
                    <a:bodyPr/>
                    <a:lstStyle/>
                    <a:p>
                      <a:pPr marL="0" algn="ctr" rtl="0" eaLnBrk="1" fontAlgn="ctr" latinLnBrk="0" hangingPunct="1"/>
                      <a:r>
                        <a:rPr kumimoji="0" lang="en-US" sz="1100" b="1" i="0" u="none" strike="noStrike" kern="1200">
                          <a:solidFill>
                            <a:srgbClr val="000000"/>
                          </a:solidFill>
                          <a:effectLst/>
                          <a:latin typeface="Calibri" panose="020F0502020204030204" pitchFamily="34" charset="0"/>
                          <a:ea typeface="+mn-ea"/>
                          <a:cs typeface="+mn-cs"/>
                        </a:rPr>
                        <a:t>-1.7260</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0.178</a:t>
                      </a:r>
                    </a:p>
                  </a:txBody>
                  <a:tcPr marL="9525" marR="9525" marT="9525" marB="0" anchor="ctr">
                    <a:solidFill>
                      <a:srgbClr val="FFFF00"/>
                    </a:solidFill>
                  </a:tcPr>
                </a:tc>
                <a:extLst>
                  <a:ext uri="{0D108BD9-81ED-4DB2-BD59-A6C34878D82A}">
                    <a16:rowId xmlns:a16="http://schemas.microsoft.com/office/drawing/2014/main" val="10014"/>
                  </a:ext>
                </a:extLst>
              </a:tr>
              <a:tr h="285750">
                <a:tc>
                  <a:txBody>
                    <a:bodyPr/>
                    <a:lstStyle/>
                    <a:p>
                      <a:pPr algn="ctr" fontAlgn="ctr"/>
                      <a:r>
                        <a:rPr lang="en-US" sz="1100" b="1" i="0" u="none" strike="noStrike" dirty="0">
                          <a:solidFill>
                            <a:srgbClr val="000000"/>
                          </a:solidFill>
                          <a:effectLst/>
                          <a:latin typeface="Calibri" panose="020F0502020204030204" pitchFamily="34" charset="0"/>
                        </a:rPr>
                        <a:t>0.150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-1.8971</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-1.6570</a:t>
                      </a:r>
                    </a:p>
                  </a:txBody>
                  <a:tcPr marL="9525" marR="9525" marT="9525" marB="0" anchor="ctr"/>
                </a:tc>
                <a:tc>
                  <a:txBody>
                    <a:bodyPr/>
                    <a:lstStyle/>
                    <a:p>
                      <a:pPr marL="0" algn="ctr" rtl="0" eaLnBrk="1" fontAlgn="ctr" latinLnBrk="0" hangingPunct="1"/>
                      <a:r>
                        <a:rPr kumimoji="0" lang="en-US" sz="1100" b="1" i="0" u="none" strike="noStrike" kern="1200" dirty="0">
                          <a:solidFill>
                            <a:srgbClr val="000000"/>
                          </a:solidFill>
                          <a:effectLst/>
                          <a:latin typeface="Calibri" panose="020F0502020204030204" pitchFamily="34" charset="0"/>
                          <a:ea typeface="+mn-ea"/>
                          <a:cs typeface="+mn-cs"/>
                        </a:rPr>
                        <a:t>0.191</a:t>
                      </a:r>
                    </a:p>
                  </a:txBody>
                  <a:tcPr marL="9525" marR="9525" marT="9525" marB="0" anchor="ctr">
                    <a:solidFill>
                      <a:srgbClr val="FFFF00"/>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936499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672" y="914401"/>
            <a:ext cx="7772400" cy="1362075"/>
          </a:xfrm>
        </p:spPr>
        <p:txBody>
          <a:bodyPr>
            <a:noAutofit/>
          </a:bodyPr>
          <a:lstStyle/>
          <a:p>
            <a:pPr algn="ctr"/>
            <a:r>
              <a:rPr lang="en-US" sz="4400" dirty="0"/>
              <a:t>Appendix</a:t>
            </a:r>
          </a:p>
        </p:txBody>
      </p:sp>
      <p:sp>
        <p:nvSpPr>
          <p:cNvPr id="4" name="Slide Number Placeholder 3"/>
          <p:cNvSpPr>
            <a:spLocks noGrp="1"/>
          </p:cNvSpPr>
          <p:nvPr>
            <p:ph type="sldNum" sz="quarter" idx="12"/>
          </p:nvPr>
        </p:nvSpPr>
        <p:spPr/>
        <p:txBody>
          <a:bodyPr/>
          <a:lstStyle/>
          <a:p>
            <a:fld id="{C17C1647-21DB-4F21-9B41-C46BD641619B}" type="slidenum">
              <a:rPr lang="en-US" smtClean="0"/>
              <a:pPr/>
              <a:t>23</a:t>
            </a:fld>
            <a:endParaRPr lang="en-US" dirty="0"/>
          </a:p>
        </p:txBody>
      </p:sp>
    </p:spTree>
    <p:extLst>
      <p:ext uri="{BB962C8B-B14F-4D97-AF65-F5344CB8AC3E}">
        <p14:creationId xmlns:p14="http://schemas.microsoft.com/office/powerpoint/2010/main" val="3215417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Re-evaluation of the Transformation</a:t>
            </a:r>
          </a:p>
        </p:txBody>
      </p:sp>
      <p:sp>
        <p:nvSpPr>
          <p:cNvPr id="4" name="Slide Number Placeholder 3"/>
          <p:cNvSpPr>
            <a:spLocks noGrp="1"/>
          </p:cNvSpPr>
          <p:nvPr>
            <p:ph type="sldNum" sz="quarter" idx="12"/>
          </p:nvPr>
        </p:nvSpPr>
        <p:spPr/>
        <p:txBody>
          <a:bodyPr/>
          <a:lstStyle/>
          <a:p>
            <a:fld id="{C17C1647-21DB-4F21-9B41-C46BD641619B}" type="slidenum">
              <a:rPr lang="en-US" smtClean="0"/>
              <a:pPr/>
              <a:t>24</a:t>
            </a:fld>
            <a:endParaRPr lang="en-US" dirty="0"/>
          </a:p>
        </p:txBody>
      </p:sp>
    </p:spTree>
    <p:extLst>
      <p:ext uri="{BB962C8B-B14F-4D97-AF65-F5344CB8AC3E}">
        <p14:creationId xmlns:p14="http://schemas.microsoft.com/office/powerpoint/2010/main" val="1573993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t="1866" r="1057"/>
          <a:stretch/>
        </p:blipFill>
        <p:spPr>
          <a:xfrm>
            <a:off x="2743200" y="2209801"/>
            <a:ext cx="7620000" cy="4416639"/>
          </a:xfrm>
          <a:prstGeom prst="rect">
            <a:avLst/>
          </a:prstGeom>
        </p:spPr>
      </p:pic>
      <p:sp>
        <p:nvSpPr>
          <p:cNvPr id="5" name="Title 4"/>
          <p:cNvSpPr>
            <a:spLocks noGrp="1"/>
          </p:cNvSpPr>
          <p:nvPr>
            <p:ph type="title"/>
          </p:nvPr>
        </p:nvSpPr>
        <p:spPr>
          <a:xfrm>
            <a:off x="2286000" y="315829"/>
            <a:ext cx="7772400" cy="868362"/>
          </a:xfrm>
        </p:spPr>
        <p:txBody>
          <a:bodyPr>
            <a:normAutofit fontScale="90000"/>
          </a:bodyPr>
          <a:lstStyle/>
          <a:p>
            <a:r>
              <a:rPr lang="en-US" dirty="0"/>
              <a:t>Re-evaluating the transformation</a:t>
            </a:r>
            <a:br>
              <a:rPr lang="en-US" dirty="0"/>
            </a:br>
            <a:r>
              <a:rPr lang="en-US" sz="2700" dirty="0"/>
              <a:t>-Using All Data with “Pre” or “Post” added to Model</a:t>
            </a:r>
          </a:p>
        </p:txBody>
      </p:sp>
      <p:sp>
        <p:nvSpPr>
          <p:cNvPr id="4" name="Slide Number Placeholder 3"/>
          <p:cNvSpPr>
            <a:spLocks noGrp="1"/>
          </p:cNvSpPr>
          <p:nvPr>
            <p:ph type="sldNum" sz="quarter" idx="12"/>
          </p:nvPr>
        </p:nvSpPr>
        <p:spPr/>
        <p:txBody>
          <a:bodyPr/>
          <a:lstStyle/>
          <a:p>
            <a:fld id="{6BD46921-C75C-4323-A4F1-EF7824FC3CBC}" type="slidenum">
              <a:rPr lang="en-US" smtClean="0"/>
              <a:pPr/>
              <a:t>25</a:t>
            </a:fld>
            <a:endParaRPr lang="en-US" dirty="0"/>
          </a:p>
        </p:txBody>
      </p:sp>
      <p:sp>
        <p:nvSpPr>
          <p:cNvPr id="10" name="Rectangle 9"/>
          <p:cNvSpPr/>
          <p:nvPr/>
        </p:nvSpPr>
        <p:spPr>
          <a:xfrm>
            <a:off x="7924800" y="2286000"/>
            <a:ext cx="2057400" cy="3505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362200" y="1165912"/>
            <a:ext cx="8082412" cy="923330"/>
          </a:xfrm>
          <a:prstGeom prst="rect">
            <a:avLst/>
          </a:prstGeom>
          <a:noFill/>
        </p:spPr>
        <p:txBody>
          <a:bodyPr wrap="square" rtlCol="0">
            <a:spAutoFit/>
          </a:bodyPr>
          <a:lstStyle/>
          <a:p>
            <a:r>
              <a:rPr lang="en-US" dirty="0"/>
              <a:t>Partition analysis suggests best split at 08/08/19. All data in in right box labeled as “Post.”  All other data labeled “Pre”.  Then modeled CHST ~ Oil, Lab, Stand[Lab], Pre/Post.  Square root transformation more appropriate here.</a:t>
            </a:r>
          </a:p>
        </p:txBody>
      </p:sp>
      <p:sp>
        <p:nvSpPr>
          <p:cNvPr id="18" name="TextBox 17"/>
          <p:cNvSpPr txBox="1"/>
          <p:nvPr/>
        </p:nvSpPr>
        <p:spPr>
          <a:xfrm>
            <a:off x="5319700" y="1968684"/>
            <a:ext cx="2300300" cy="400110"/>
          </a:xfrm>
          <a:prstGeom prst="rect">
            <a:avLst/>
          </a:prstGeom>
          <a:noFill/>
        </p:spPr>
        <p:txBody>
          <a:bodyPr wrap="square" rtlCol="0">
            <a:spAutoFit/>
          </a:bodyPr>
          <a:lstStyle/>
          <a:p>
            <a:r>
              <a:rPr lang="en-US" sz="2000" b="1" dirty="0"/>
              <a:t>Pre #1</a:t>
            </a:r>
          </a:p>
        </p:txBody>
      </p:sp>
      <p:sp>
        <p:nvSpPr>
          <p:cNvPr id="19" name="Rectangle 18"/>
          <p:cNvSpPr/>
          <p:nvPr/>
        </p:nvSpPr>
        <p:spPr>
          <a:xfrm>
            <a:off x="3195188" y="2286000"/>
            <a:ext cx="4729612" cy="3193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001001" y="1946302"/>
            <a:ext cx="2057400" cy="400110"/>
          </a:xfrm>
          <a:prstGeom prst="rect">
            <a:avLst/>
          </a:prstGeom>
          <a:noFill/>
        </p:spPr>
        <p:txBody>
          <a:bodyPr wrap="square" rtlCol="0">
            <a:spAutoFit/>
          </a:bodyPr>
          <a:lstStyle/>
          <a:p>
            <a:r>
              <a:rPr lang="en-US" sz="2000" b="1" dirty="0"/>
              <a:t>Post #1</a:t>
            </a:r>
          </a:p>
        </p:txBody>
      </p:sp>
      <p:pic>
        <p:nvPicPr>
          <p:cNvPr id="2" name="Picture 1"/>
          <p:cNvPicPr>
            <a:picLocks noChangeAspect="1"/>
          </p:cNvPicPr>
          <p:nvPr/>
        </p:nvPicPr>
        <p:blipFill>
          <a:blip r:embed="rId3"/>
          <a:stretch>
            <a:fillRect/>
          </a:stretch>
        </p:blipFill>
        <p:spPr>
          <a:xfrm>
            <a:off x="2743200" y="5441652"/>
            <a:ext cx="3733800" cy="1164672"/>
          </a:xfrm>
          <a:prstGeom prst="rect">
            <a:avLst/>
          </a:prstGeom>
        </p:spPr>
      </p:pic>
    </p:spTree>
    <p:extLst>
      <p:ext uri="{BB962C8B-B14F-4D97-AF65-F5344CB8AC3E}">
        <p14:creationId xmlns:p14="http://schemas.microsoft.com/office/powerpoint/2010/main" val="3588030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t="1866" r="1057"/>
          <a:stretch/>
        </p:blipFill>
        <p:spPr>
          <a:xfrm>
            <a:off x="2743200" y="2209801"/>
            <a:ext cx="7620000" cy="4416639"/>
          </a:xfrm>
          <a:prstGeom prst="rect">
            <a:avLst/>
          </a:prstGeom>
        </p:spPr>
      </p:pic>
      <p:sp>
        <p:nvSpPr>
          <p:cNvPr id="5" name="Title 4"/>
          <p:cNvSpPr>
            <a:spLocks noGrp="1"/>
          </p:cNvSpPr>
          <p:nvPr>
            <p:ph type="title"/>
          </p:nvPr>
        </p:nvSpPr>
        <p:spPr>
          <a:xfrm>
            <a:off x="2286000" y="315829"/>
            <a:ext cx="7772400" cy="868362"/>
          </a:xfrm>
        </p:spPr>
        <p:txBody>
          <a:bodyPr>
            <a:normAutofit fontScale="90000"/>
          </a:bodyPr>
          <a:lstStyle/>
          <a:p>
            <a:r>
              <a:rPr lang="en-US" dirty="0"/>
              <a:t>Re-evaluating the transformation</a:t>
            </a:r>
            <a:br>
              <a:rPr lang="en-US" dirty="0"/>
            </a:br>
            <a:r>
              <a:rPr lang="en-US" sz="2700" dirty="0"/>
              <a:t>-Using All Data with “Pre” or “Post” added to Model</a:t>
            </a:r>
          </a:p>
        </p:txBody>
      </p:sp>
      <p:sp>
        <p:nvSpPr>
          <p:cNvPr id="4" name="Slide Number Placeholder 3"/>
          <p:cNvSpPr>
            <a:spLocks noGrp="1"/>
          </p:cNvSpPr>
          <p:nvPr>
            <p:ph type="sldNum" sz="quarter" idx="12"/>
          </p:nvPr>
        </p:nvSpPr>
        <p:spPr/>
        <p:txBody>
          <a:bodyPr/>
          <a:lstStyle/>
          <a:p>
            <a:fld id="{6BD46921-C75C-4323-A4F1-EF7824FC3CBC}" type="slidenum">
              <a:rPr lang="en-US" smtClean="0"/>
              <a:pPr/>
              <a:t>26</a:t>
            </a:fld>
            <a:endParaRPr lang="en-US" dirty="0"/>
          </a:p>
        </p:txBody>
      </p:sp>
      <p:sp>
        <p:nvSpPr>
          <p:cNvPr id="10" name="Rectangle 9"/>
          <p:cNvSpPr/>
          <p:nvPr/>
        </p:nvSpPr>
        <p:spPr>
          <a:xfrm>
            <a:off x="8458200" y="2286000"/>
            <a:ext cx="1524000" cy="3505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318289" y="1177667"/>
            <a:ext cx="8082412" cy="923330"/>
          </a:xfrm>
          <a:prstGeom prst="rect">
            <a:avLst/>
          </a:prstGeom>
          <a:noFill/>
        </p:spPr>
        <p:txBody>
          <a:bodyPr wrap="square" rtlCol="0">
            <a:spAutoFit/>
          </a:bodyPr>
          <a:lstStyle/>
          <a:p>
            <a:r>
              <a:rPr lang="en-US" dirty="0"/>
              <a:t>All data in in right box labeled as “Post” (except for first near target 271).  All other data labeled “Pre”.  Then modeled CHST ~ Oil, Lab, Stand[Lab], Pre/Post.  Square root transformation more appropriate here.</a:t>
            </a:r>
          </a:p>
        </p:txBody>
      </p:sp>
      <p:sp>
        <p:nvSpPr>
          <p:cNvPr id="18" name="TextBox 17"/>
          <p:cNvSpPr txBox="1"/>
          <p:nvPr/>
        </p:nvSpPr>
        <p:spPr>
          <a:xfrm>
            <a:off x="5098250" y="1942930"/>
            <a:ext cx="1995500" cy="400110"/>
          </a:xfrm>
          <a:prstGeom prst="rect">
            <a:avLst/>
          </a:prstGeom>
          <a:noFill/>
        </p:spPr>
        <p:txBody>
          <a:bodyPr wrap="square" rtlCol="0">
            <a:spAutoFit/>
          </a:bodyPr>
          <a:lstStyle/>
          <a:p>
            <a:r>
              <a:rPr lang="en-US" sz="2000" b="1" dirty="0"/>
              <a:t>Pre #2</a:t>
            </a:r>
          </a:p>
        </p:txBody>
      </p:sp>
      <p:sp>
        <p:nvSpPr>
          <p:cNvPr id="19" name="Rectangle 18"/>
          <p:cNvSpPr/>
          <p:nvPr/>
        </p:nvSpPr>
        <p:spPr>
          <a:xfrm>
            <a:off x="3195188" y="2286000"/>
            <a:ext cx="5263012" cy="3193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441724" y="1962090"/>
            <a:ext cx="2048384" cy="400110"/>
          </a:xfrm>
          <a:prstGeom prst="rect">
            <a:avLst/>
          </a:prstGeom>
          <a:noFill/>
        </p:spPr>
        <p:txBody>
          <a:bodyPr wrap="square" rtlCol="0">
            <a:spAutoFit/>
          </a:bodyPr>
          <a:lstStyle/>
          <a:p>
            <a:r>
              <a:rPr lang="en-US" sz="2000" b="1" dirty="0"/>
              <a:t>Post #2</a:t>
            </a:r>
          </a:p>
        </p:txBody>
      </p:sp>
      <p:pic>
        <p:nvPicPr>
          <p:cNvPr id="22" name="Picture 21"/>
          <p:cNvPicPr>
            <a:picLocks noChangeAspect="1"/>
          </p:cNvPicPr>
          <p:nvPr/>
        </p:nvPicPr>
        <p:blipFill>
          <a:blip r:embed="rId3"/>
          <a:stretch>
            <a:fillRect/>
          </a:stretch>
        </p:blipFill>
        <p:spPr>
          <a:xfrm>
            <a:off x="2758260" y="5422625"/>
            <a:ext cx="3337740" cy="1282975"/>
          </a:xfrm>
          <a:prstGeom prst="rect">
            <a:avLst/>
          </a:prstGeom>
        </p:spPr>
      </p:pic>
    </p:spTree>
    <p:extLst>
      <p:ext uri="{BB962C8B-B14F-4D97-AF65-F5344CB8AC3E}">
        <p14:creationId xmlns:p14="http://schemas.microsoft.com/office/powerpoint/2010/main" val="4067793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t="1866" r="1057"/>
          <a:stretch/>
        </p:blipFill>
        <p:spPr>
          <a:xfrm>
            <a:off x="2743200" y="2209800"/>
            <a:ext cx="7690842" cy="4457700"/>
          </a:xfrm>
          <a:prstGeom prst="rect">
            <a:avLst/>
          </a:prstGeom>
        </p:spPr>
      </p:pic>
      <p:sp>
        <p:nvSpPr>
          <p:cNvPr id="5" name="Title 4"/>
          <p:cNvSpPr>
            <a:spLocks noGrp="1"/>
          </p:cNvSpPr>
          <p:nvPr>
            <p:ph type="title"/>
          </p:nvPr>
        </p:nvSpPr>
        <p:spPr>
          <a:xfrm>
            <a:off x="2286000" y="315829"/>
            <a:ext cx="7772400" cy="868362"/>
          </a:xfrm>
        </p:spPr>
        <p:txBody>
          <a:bodyPr>
            <a:normAutofit fontScale="90000"/>
          </a:bodyPr>
          <a:lstStyle/>
          <a:p>
            <a:r>
              <a:rPr lang="en-US" dirty="0"/>
              <a:t>Re-evaluating the transformation</a:t>
            </a:r>
            <a:br>
              <a:rPr lang="en-US" dirty="0"/>
            </a:br>
            <a:r>
              <a:rPr lang="en-US" sz="2700" dirty="0"/>
              <a:t>-Using All Data with “Pre” or “Post” added to Model</a:t>
            </a:r>
          </a:p>
        </p:txBody>
      </p:sp>
      <p:sp>
        <p:nvSpPr>
          <p:cNvPr id="4" name="Slide Number Placeholder 3"/>
          <p:cNvSpPr>
            <a:spLocks noGrp="1"/>
          </p:cNvSpPr>
          <p:nvPr>
            <p:ph type="sldNum" sz="quarter" idx="12"/>
          </p:nvPr>
        </p:nvSpPr>
        <p:spPr/>
        <p:txBody>
          <a:bodyPr/>
          <a:lstStyle/>
          <a:p>
            <a:fld id="{6BD46921-C75C-4323-A4F1-EF7824FC3CBC}" type="slidenum">
              <a:rPr lang="en-US" smtClean="0"/>
              <a:pPr/>
              <a:t>27</a:t>
            </a:fld>
            <a:endParaRPr lang="en-US" dirty="0"/>
          </a:p>
        </p:txBody>
      </p:sp>
      <p:sp>
        <p:nvSpPr>
          <p:cNvPr id="10" name="Rectangle 9"/>
          <p:cNvSpPr/>
          <p:nvPr/>
        </p:nvSpPr>
        <p:spPr>
          <a:xfrm>
            <a:off x="8875961" y="2286000"/>
            <a:ext cx="1106239" cy="358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318289" y="1177667"/>
            <a:ext cx="8082412" cy="923330"/>
          </a:xfrm>
          <a:prstGeom prst="rect">
            <a:avLst/>
          </a:prstGeom>
          <a:noFill/>
        </p:spPr>
        <p:txBody>
          <a:bodyPr wrap="square" rtlCol="0">
            <a:spAutoFit/>
          </a:bodyPr>
          <a:lstStyle/>
          <a:p>
            <a:r>
              <a:rPr lang="en-US" dirty="0"/>
              <a:t>All data in in right box labeled as “Post” All other data labeled “Pre”.  Then modeled CHST ~ Oil, Lab, Stand[Lab], Pre/Post.  Square root transformation more appropriate here.</a:t>
            </a:r>
          </a:p>
        </p:txBody>
      </p:sp>
      <p:sp>
        <p:nvSpPr>
          <p:cNvPr id="18" name="TextBox 17"/>
          <p:cNvSpPr txBox="1"/>
          <p:nvPr/>
        </p:nvSpPr>
        <p:spPr>
          <a:xfrm>
            <a:off x="5098250" y="1942930"/>
            <a:ext cx="1995500" cy="400110"/>
          </a:xfrm>
          <a:prstGeom prst="rect">
            <a:avLst/>
          </a:prstGeom>
          <a:noFill/>
        </p:spPr>
        <p:txBody>
          <a:bodyPr wrap="square" rtlCol="0">
            <a:spAutoFit/>
          </a:bodyPr>
          <a:lstStyle/>
          <a:p>
            <a:r>
              <a:rPr lang="en-US" sz="2000" b="1" dirty="0"/>
              <a:t>Pre #3</a:t>
            </a:r>
          </a:p>
        </p:txBody>
      </p:sp>
      <p:sp>
        <p:nvSpPr>
          <p:cNvPr id="19" name="Rectangle 18"/>
          <p:cNvSpPr/>
          <p:nvPr/>
        </p:nvSpPr>
        <p:spPr>
          <a:xfrm>
            <a:off x="3195188" y="2286000"/>
            <a:ext cx="5680772" cy="3581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875960" y="1942930"/>
            <a:ext cx="2048384" cy="400110"/>
          </a:xfrm>
          <a:prstGeom prst="rect">
            <a:avLst/>
          </a:prstGeom>
          <a:noFill/>
        </p:spPr>
        <p:txBody>
          <a:bodyPr wrap="square" rtlCol="0">
            <a:spAutoFit/>
          </a:bodyPr>
          <a:lstStyle/>
          <a:p>
            <a:r>
              <a:rPr lang="en-US" sz="2000" b="1" dirty="0"/>
              <a:t>Post #3</a:t>
            </a:r>
          </a:p>
        </p:txBody>
      </p:sp>
      <p:pic>
        <p:nvPicPr>
          <p:cNvPr id="2" name="Picture 1"/>
          <p:cNvPicPr>
            <a:picLocks noChangeAspect="1"/>
          </p:cNvPicPr>
          <p:nvPr/>
        </p:nvPicPr>
        <p:blipFill>
          <a:blip r:embed="rId3"/>
          <a:stretch>
            <a:fillRect/>
          </a:stretch>
        </p:blipFill>
        <p:spPr>
          <a:xfrm>
            <a:off x="3195189" y="5334440"/>
            <a:ext cx="3056675" cy="1218319"/>
          </a:xfrm>
          <a:prstGeom prst="rect">
            <a:avLst/>
          </a:prstGeom>
        </p:spPr>
      </p:pic>
    </p:spTree>
    <p:extLst>
      <p:ext uri="{BB962C8B-B14F-4D97-AF65-F5344CB8AC3E}">
        <p14:creationId xmlns:p14="http://schemas.microsoft.com/office/powerpoint/2010/main" val="242993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793" y="762000"/>
            <a:ext cx="7772400" cy="715962"/>
          </a:xfrm>
        </p:spPr>
        <p:txBody>
          <a:bodyPr>
            <a:normAutofit fontScale="90000"/>
          </a:bodyPr>
          <a:lstStyle/>
          <a:p>
            <a:r>
              <a:rPr lang="en-US" dirty="0" err="1"/>
              <a:t>Sqrt</a:t>
            </a:r>
            <a:r>
              <a:rPr lang="en-US" dirty="0"/>
              <a:t>. Transformed Targets</a:t>
            </a:r>
            <a:br>
              <a:rPr lang="en-US" dirty="0"/>
            </a:br>
            <a:r>
              <a:rPr lang="en-US" dirty="0"/>
              <a:t>-Averages</a:t>
            </a:r>
          </a:p>
        </p:txBody>
      </p:sp>
      <p:sp>
        <p:nvSpPr>
          <p:cNvPr id="3" name="Slide Number Placeholder 2"/>
          <p:cNvSpPr>
            <a:spLocks noGrp="1"/>
          </p:cNvSpPr>
          <p:nvPr>
            <p:ph type="sldNum" sz="quarter" idx="12"/>
          </p:nvPr>
        </p:nvSpPr>
        <p:spPr/>
        <p:txBody>
          <a:bodyPr/>
          <a:lstStyle/>
          <a:p>
            <a:fld id="{6BD46921-C75C-4323-A4F1-EF7824FC3CBC}" type="slidenum">
              <a:rPr lang="en-US" smtClean="0"/>
              <a:pPr/>
              <a:t>28</a:t>
            </a:fld>
            <a:endParaRPr lang="en-US" dirty="0"/>
          </a:p>
        </p:txBody>
      </p:sp>
      <p:graphicFrame>
        <p:nvGraphicFramePr>
          <p:cNvPr id="5" name="Content Placeholder 4"/>
          <p:cNvGraphicFramePr>
            <a:graphicFrameLocks noGrp="1"/>
          </p:cNvGraphicFramePr>
          <p:nvPr>
            <p:ph sz="quarter" idx="1"/>
          </p:nvPr>
        </p:nvGraphicFramePr>
        <p:xfrm>
          <a:off x="2075793" y="3200400"/>
          <a:ext cx="7772400" cy="148336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370840">
                <a:tc>
                  <a:txBody>
                    <a:bodyPr/>
                    <a:lstStyle/>
                    <a:p>
                      <a:pPr algn="ctr" fontAlgn="b"/>
                      <a:r>
                        <a:rPr lang="en-US" sz="1400" b="1" i="0" u="none" strike="noStrike" dirty="0">
                          <a:solidFill>
                            <a:schemeClr val="bg1"/>
                          </a:solidFill>
                          <a:effectLst/>
                          <a:latin typeface="Calibri" panose="020F0502020204030204" pitchFamily="34" charset="0"/>
                        </a:rPr>
                        <a:t>Reference Oil</a:t>
                      </a:r>
                    </a:p>
                  </a:txBody>
                  <a:tcPr marL="9525" marR="9525" marT="9525" marB="0" anchor="ctr"/>
                </a:tc>
                <a:tc>
                  <a:txBody>
                    <a:bodyPr/>
                    <a:lstStyle/>
                    <a:p>
                      <a:pPr algn="ctr" fontAlgn="b"/>
                      <a:r>
                        <a:rPr lang="en-US" sz="1400" b="1" i="0" u="none" strike="noStrike" dirty="0">
                          <a:solidFill>
                            <a:schemeClr val="bg1"/>
                          </a:solidFill>
                          <a:effectLst/>
                          <a:latin typeface="Calibri" panose="020F0502020204030204" pitchFamily="34" charset="0"/>
                        </a:rPr>
                        <a:t>Target Ln(CHST)</a:t>
                      </a:r>
                    </a:p>
                  </a:txBody>
                  <a:tcPr marL="9525" marR="9525" marT="9525" marB="0" anchor="ctr"/>
                </a:tc>
                <a:tc>
                  <a:txBody>
                    <a:bodyPr/>
                    <a:lstStyle/>
                    <a:p>
                      <a:pPr algn="ctr" fontAlgn="b"/>
                      <a:r>
                        <a:rPr lang="en-US" sz="1400" b="1" i="0" u="none" strike="noStrike" dirty="0">
                          <a:solidFill>
                            <a:schemeClr val="bg1"/>
                          </a:solidFill>
                          <a:effectLst/>
                          <a:latin typeface="Calibri" panose="020F0502020204030204" pitchFamily="34" charset="0"/>
                        </a:rPr>
                        <a:t>Target CHST</a:t>
                      </a:r>
                    </a:p>
                  </a:txBody>
                  <a:tcPr marL="9525" marR="9525" marT="9525" marB="0" anchor="ctr"/>
                </a:tc>
                <a:tc>
                  <a:txBody>
                    <a:bodyPr/>
                    <a:lstStyle/>
                    <a:p>
                      <a:pPr algn="ctr" fontAlgn="b"/>
                      <a:r>
                        <a:rPr lang="en-US" sz="1400" b="1" i="0" u="none" strike="noStrike" dirty="0">
                          <a:solidFill>
                            <a:schemeClr val="bg1"/>
                          </a:solidFill>
                          <a:effectLst/>
                          <a:latin typeface="Calibri" panose="020F0502020204030204" pitchFamily="34" charset="0"/>
                        </a:rPr>
                        <a:t>Target </a:t>
                      </a:r>
                      <a:r>
                        <a:rPr lang="en-US" sz="1400" b="1" i="0" u="none" strike="noStrike" dirty="0" err="1">
                          <a:solidFill>
                            <a:schemeClr val="bg1"/>
                          </a:solidFill>
                          <a:effectLst/>
                          <a:latin typeface="Calibri" panose="020F0502020204030204" pitchFamily="34" charset="0"/>
                        </a:rPr>
                        <a:t>Sqrt</a:t>
                      </a:r>
                      <a:r>
                        <a:rPr lang="en-US" sz="1400" b="1" i="0" u="none" strike="noStrike" dirty="0">
                          <a:solidFill>
                            <a:schemeClr val="bg1"/>
                          </a:solidFill>
                          <a:effectLst/>
                          <a:latin typeface="Calibri" panose="020F0502020204030204" pitchFamily="34" charset="0"/>
                        </a:rPr>
                        <a:t>(CHST)</a:t>
                      </a:r>
                    </a:p>
                  </a:txBody>
                  <a:tcPr marL="9525" marR="9525" marT="9525" marB="0" anchor="ctr"/>
                </a:tc>
                <a:extLst>
                  <a:ext uri="{0D108BD9-81ED-4DB2-BD59-A6C34878D82A}">
                    <a16:rowId xmlns:a16="http://schemas.microsoft.com/office/drawing/2014/main" val="10000"/>
                  </a:ext>
                </a:extLst>
              </a:tr>
              <a:tr h="370840">
                <a:tc>
                  <a:txBody>
                    <a:bodyPr/>
                    <a:lstStyle/>
                    <a:p>
                      <a:pPr algn="ctr" fontAlgn="ctr"/>
                      <a:r>
                        <a:rPr lang="en-US" sz="1400" b="0" i="0" u="none" strike="noStrike" dirty="0">
                          <a:solidFill>
                            <a:schemeClr val="tx1"/>
                          </a:solidFill>
                          <a:effectLst/>
                          <a:latin typeface="Calibri" panose="020F0502020204030204" pitchFamily="34" charset="0"/>
                        </a:rPr>
                        <a:t>270</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-2.15699</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0.1157</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0.34011</a:t>
                      </a:r>
                    </a:p>
                  </a:txBody>
                  <a:tcPr marL="9525" marR="9525" marT="9525" marB="0" anchor="ctr"/>
                </a:tc>
                <a:extLst>
                  <a:ext uri="{0D108BD9-81ED-4DB2-BD59-A6C34878D82A}">
                    <a16:rowId xmlns:a16="http://schemas.microsoft.com/office/drawing/2014/main" val="10001"/>
                  </a:ext>
                </a:extLst>
              </a:tr>
              <a:tr h="370840">
                <a:tc>
                  <a:txBody>
                    <a:bodyPr/>
                    <a:lstStyle/>
                    <a:p>
                      <a:pPr algn="ctr" fontAlgn="ctr"/>
                      <a:r>
                        <a:rPr lang="en-US" sz="1400" b="0" i="0" u="none" strike="noStrike" dirty="0">
                          <a:solidFill>
                            <a:schemeClr val="tx1"/>
                          </a:solidFill>
                          <a:effectLst/>
                          <a:latin typeface="Calibri" panose="020F0502020204030204" pitchFamily="34" charset="0"/>
                        </a:rPr>
                        <a:t>271</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-2.60987</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0.0735</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0.27119</a:t>
                      </a:r>
                    </a:p>
                  </a:txBody>
                  <a:tcPr marL="9525" marR="9525" marT="9525" marB="0" anchor="ctr"/>
                </a:tc>
                <a:extLst>
                  <a:ext uri="{0D108BD9-81ED-4DB2-BD59-A6C34878D82A}">
                    <a16:rowId xmlns:a16="http://schemas.microsoft.com/office/drawing/2014/main" val="10002"/>
                  </a:ext>
                </a:extLst>
              </a:tr>
              <a:tr h="370840">
                <a:tc>
                  <a:txBody>
                    <a:bodyPr/>
                    <a:lstStyle/>
                    <a:p>
                      <a:pPr algn="ctr" fontAlgn="ctr"/>
                      <a:r>
                        <a:rPr lang="en-US" sz="1400" b="0" i="0" u="none" strike="noStrike">
                          <a:solidFill>
                            <a:schemeClr val="tx1"/>
                          </a:solidFill>
                          <a:effectLst/>
                          <a:latin typeface="Calibri" panose="020F0502020204030204" pitchFamily="34" charset="0"/>
                        </a:rPr>
                        <a:t>1011</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-2.08191</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0.1247</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0.35312</a:t>
                      </a:r>
                    </a:p>
                  </a:txBody>
                  <a:tcPr marL="9525" marR="9525" marT="9525" marB="0" anchor="ctr"/>
                </a:tc>
                <a:extLst>
                  <a:ext uri="{0D108BD9-81ED-4DB2-BD59-A6C34878D82A}">
                    <a16:rowId xmlns:a16="http://schemas.microsoft.com/office/drawing/2014/main" val="10003"/>
                  </a:ext>
                </a:extLst>
              </a:tr>
            </a:tbl>
          </a:graphicData>
        </a:graphic>
      </p:graphicFrame>
      <p:sp>
        <p:nvSpPr>
          <p:cNvPr id="6" name="TextBox 5"/>
          <p:cNvSpPr txBox="1"/>
          <p:nvPr/>
        </p:nvSpPr>
        <p:spPr>
          <a:xfrm>
            <a:off x="2127505" y="1752601"/>
            <a:ext cx="7720689" cy="1200329"/>
          </a:xfrm>
          <a:prstGeom prst="rect">
            <a:avLst/>
          </a:prstGeom>
          <a:noFill/>
        </p:spPr>
        <p:txBody>
          <a:bodyPr wrap="square" rtlCol="0">
            <a:spAutoFit/>
          </a:bodyPr>
          <a:lstStyle/>
          <a:p>
            <a:r>
              <a:rPr lang="en-US" dirty="0"/>
              <a:t>In order to keep the pivot point the same for positive and negative severity adjustments, the original targets were back-transformed into original units, and then the square root transformation is applied to obtain the target </a:t>
            </a:r>
            <a:r>
              <a:rPr lang="en-US" dirty="0" err="1"/>
              <a:t>Sqrt</a:t>
            </a:r>
            <a:r>
              <a:rPr lang="en-US" dirty="0"/>
              <a:t>(CHST) for each oil.</a:t>
            </a:r>
          </a:p>
        </p:txBody>
      </p:sp>
    </p:spTree>
    <p:extLst>
      <p:ext uri="{BB962C8B-B14F-4D97-AF65-F5344CB8AC3E}">
        <p14:creationId xmlns:p14="http://schemas.microsoft.com/office/powerpoint/2010/main" val="2190216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793" y="762000"/>
            <a:ext cx="7772400" cy="715962"/>
          </a:xfrm>
        </p:spPr>
        <p:txBody>
          <a:bodyPr>
            <a:normAutofit fontScale="90000"/>
          </a:bodyPr>
          <a:lstStyle/>
          <a:p>
            <a:r>
              <a:rPr lang="en-US" dirty="0" err="1"/>
              <a:t>Sqrt</a:t>
            </a:r>
            <a:r>
              <a:rPr lang="en-US" dirty="0"/>
              <a:t>. Transformed Targets</a:t>
            </a:r>
            <a:br>
              <a:rPr lang="en-US" dirty="0"/>
            </a:br>
            <a:r>
              <a:rPr lang="en-US" dirty="0"/>
              <a:t>-Standard Deviations</a:t>
            </a:r>
          </a:p>
        </p:txBody>
      </p:sp>
      <p:sp>
        <p:nvSpPr>
          <p:cNvPr id="3" name="Slide Number Placeholder 2"/>
          <p:cNvSpPr>
            <a:spLocks noGrp="1"/>
          </p:cNvSpPr>
          <p:nvPr>
            <p:ph type="sldNum" sz="quarter" idx="12"/>
          </p:nvPr>
        </p:nvSpPr>
        <p:spPr/>
        <p:txBody>
          <a:bodyPr/>
          <a:lstStyle/>
          <a:p>
            <a:fld id="{6BD46921-C75C-4323-A4F1-EF7824FC3CBC}" type="slidenum">
              <a:rPr lang="en-US" smtClean="0"/>
              <a:pPr/>
              <a:t>29</a:t>
            </a:fld>
            <a:endParaRPr lang="en-US" dirty="0"/>
          </a:p>
        </p:txBody>
      </p:sp>
      <p:graphicFrame>
        <p:nvGraphicFramePr>
          <p:cNvPr id="5" name="Content Placeholder 4"/>
          <p:cNvGraphicFramePr>
            <a:graphicFrameLocks noGrp="1"/>
          </p:cNvGraphicFramePr>
          <p:nvPr>
            <p:ph sz="quarter" idx="1"/>
          </p:nvPr>
        </p:nvGraphicFramePr>
        <p:xfrm>
          <a:off x="2789365" y="3657600"/>
          <a:ext cx="6447048" cy="2225040"/>
        </p:xfrm>
        <a:graphic>
          <a:graphicData uri="http://schemas.openxmlformats.org/drawingml/2006/table">
            <a:tbl>
              <a:tblPr firstRow="1" bandRow="1">
                <a:tableStyleId>{5C22544A-7EE6-4342-B048-85BDC9FD1C3A}</a:tableStyleId>
              </a:tblPr>
              <a:tblGrid>
                <a:gridCol w="1611762">
                  <a:extLst>
                    <a:ext uri="{9D8B030D-6E8A-4147-A177-3AD203B41FA5}">
                      <a16:colId xmlns:a16="http://schemas.microsoft.com/office/drawing/2014/main" val="20000"/>
                    </a:ext>
                  </a:extLst>
                </a:gridCol>
                <a:gridCol w="1611762">
                  <a:extLst>
                    <a:ext uri="{9D8B030D-6E8A-4147-A177-3AD203B41FA5}">
                      <a16:colId xmlns:a16="http://schemas.microsoft.com/office/drawing/2014/main" val="20001"/>
                    </a:ext>
                  </a:extLst>
                </a:gridCol>
                <a:gridCol w="1611762">
                  <a:extLst>
                    <a:ext uri="{9D8B030D-6E8A-4147-A177-3AD203B41FA5}">
                      <a16:colId xmlns:a16="http://schemas.microsoft.com/office/drawing/2014/main" val="20002"/>
                    </a:ext>
                  </a:extLst>
                </a:gridCol>
                <a:gridCol w="1611762">
                  <a:extLst>
                    <a:ext uri="{9D8B030D-6E8A-4147-A177-3AD203B41FA5}">
                      <a16:colId xmlns:a16="http://schemas.microsoft.com/office/drawing/2014/main" val="20003"/>
                    </a:ext>
                  </a:extLst>
                </a:gridCol>
              </a:tblGrid>
              <a:tr h="370840">
                <a:tc>
                  <a:txBody>
                    <a:bodyPr/>
                    <a:lstStyle/>
                    <a:p>
                      <a:pPr algn="ctr" fontAlgn="b"/>
                      <a:r>
                        <a:rPr lang="en-US" sz="1400" b="1" i="0" u="none" strike="noStrike" dirty="0">
                          <a:solidFill>
                            <a:schemeClr val="bg1"/>
                          </a:solidFill>
                          <a:effectLst/>
                          <a:latin typeface="Calibri" panose="020F0502020204030204" pitchFamily="34" charset="0"/>
                        </a:rPr>
                        <a:t>Reference Oil</a:t>
                      </a:r>
                    </a:p>
                  </a:txBody>
                  <a:tcPr marL="9525" marR="9525" marT="9525" marB="0" anchor="ctr"/>
                </a:tc>
                <a:tc>
                  <a:txBody>
                    <a:bodyPr/>
                    <a:lstStyle/>
                    <a:p>
                      <a:pPr algn="ctr" fontAlgn="b"/>
                      <a:r>
                        <a:rPr lang="en-US" sz="1400" b="1" i="0" u="none" strike="noStrike" dirty="0">
                          <a:solidFill>
                            <a:schemeClr val="bg1"/>
                          </a:solidFill>
                          <a:effectLst/>
                          <a:latin typeface="Calibri" panose="020F0502020204030204" pitchFamily="34" charset="0"/>
                        </a:rPr>
                        <a:t>Target </a:t>
                      </a:r>
                      <a:r>
                        <a:rPr lang="en-US" sz="1400" b="1" i="0" u="none" strike="noStrike" dirty="0" err="1">
                          <a:solidFill>
                            <a:schemeClr val="bg1"/>
                          </a:solidFill>
                          <a:effectLst/>
                          <a:latin typeface="Calibri" panose="020F0502020204030204" pitchFamily="34" charset="0"/>
                        </a:rPr>
                        <a:t>Sqrt</a:t>
                      </a:r>
                      <a:r>
                        <a:rPr lang="en-US" sz="1400" b="1" i="0" u="none" strike="noStrike" dirty="0">
                          <a:solidFill>
                            <a:schemeClr val="bg1"/>
                          </a:solidFill>
                          <a:effectLst/>
                          <a:latin typeface="Calibri" panose="020F0502020204030204" pitchFamily="34" charset="0"/>
                        </a:rPr>
                        <a:t>(CHST)</a:t>
                      </a:r>
                    </a:p>
                  </a:txBody>
                  <a:tcPr marL="9525" marR="9525" marT="9525" marB="0" anchor="ctr"/>
                </a:tc>
                <a:tc>
                  <a:txBody>
                    <a:bodyPr/>
                    <a:lstStyle/>
                    <a:p>
                      <a:pPr algn="ctr" fontAlgn="b"/>
                      <a:r>
                        <a:rPr lang="en-US" sz="1400" b="1" i="0" u="none" strike="noStrike" dirty="0">
                          <a:solidFill>
                            <a:schemeClr val="bg1"/>
                          </a:solidFill>
                          <a:effectLst/>
                          <a:latin typeface="Calibri" panose="020F0502020204030204" pitchFamily="34" charset="0"/>
                        </a:rPr>
                        <a:t>Std.</a:t>
                      </a:r>
                      <a:r>
                        <a:rPr lang="en-US" sz="1400" b="1" i="0" u="none" strike="noStrike" baseline="0" dirty="0">
                          <a:solidFill>
                            <a:schemeClr val="bg1"/>
                          </a:solidFill>
                          <a:effectLst/>
                          <a:latin typeface="Calibri" panose="020F0502020204030204" pitchFamily="34" charset="0"/>
                        </a:rPr>
                        <a:t> Dev. 1</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b="1" i="0" u="none" strike="noStrike" dirty="0">
                          <a:solidFill>
                            <a:schemeClr val="bg1"/>
                          </a:solidFill>
                          <a:effectLst/>
                          <a:latin typeface="Calibri" panose="020F0502020204030204" pitchFamily="34" charset="0"/>
                        </a:rPr>
                        <a:t>Std. Dev. 2</a:t>
                      </a:r>
                    </a:p>
                  </a:txBody>
                  <a:tcPr marL="9525" marR="9525" marT="9525" marB="0" anchor="ctr"/>
                </a:tc>
                <a:extLst>
                  <a:ext uri="{0D108BD9-81ED-4DB2-BD59-A6C34878D82A}">
                    <a16:rowId xmlns:a16="http://schemas.microsoft.com/office/drawing/2014/main" val="10000"/>
                  </a:ext>
                </a:extLst>
              </a:tr>
              <a:tr h="370840">
                <a:tc>
                  <a:txBody>
                    <a:bodyPr/>
                    <a:lstStyle/>
                    <a:p>
                      <a:pPr algn="ctr" fontAlgn="ctr"/>
                      <a:r>
                        <a:rPr lang="en-US" sz="1400" b="0" i="0" u="none" strike="noStrike" dirty="0">
                          <a:solidFill>
                            <a:schemeClr val="tx1"/>
                          </a:solidFill>
                          <a:effectLst/>
                          <a:latin typeface="Calibri" panose="020F0502020204030204" pitchFamily="34" charset="0"/>
                        </a:rPr>
                        <a:t>270</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0.34011</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0.02784</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0.03116</a:t>
                      </a:r>
                    </a:p>
                  </a:txBody>
                  <a:tcPr marL="9525" marR="9525" marT="9525" marB="0" anchor="ctr"/>
                </a:tc>
                <a:extLst>
                  <a:ext uri="{0D108BD9-81ED-4DB2-BD59-A6C34878D82A}">
                    <a16:rowId xmlns:a16="http://schemas.microsoft.com/office/drawing/2014/main" val="10001"/>
                  </a:ext>
                </a:extLst>
              </a:tr>
              <a:tr h="370840">
                <a:tc>
                  <a:txBody>
                    <a:bodyPr/>
                    <a:lstStyle/>
                    <a:p>
                      <a:pPr algn="ctr" fontAlgn="ctr"/>
                      <a:r>
                        <a:rPr lang="en-US" sz="1400" b="0" i="0" u="none" strike="noStrike" dirty="0">
                          <a:solidFill>
                            <a:schemeClr val="tx1"/>
                          </a:solidFill>
                          <a:effectLst/>
                          <a:latin typeface="Calibri" panose="020F0502020204030204" pitchFamily="34" charset="0"/>
                        </a:rPr>
                        <a:t>271</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0.27119</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0.02298</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0.03421</a:t>
                      </a:r>
                    </a:p>
                  </a:txBody>
                  <a:tcPr marL="9525" marR="9525" marT="9525" marB="0" anchor="ctr"/>
                </a:tc>
                <a:extLst>
                  <a:ext uri="{0D108BD9-81ED-4DB2-BD59-A6C34878D82A}">
                    <a16:rowId xmlns:a16="http://schemas.microsoft.com/office/drawing/2014/main" val="10002"/>
                  </a:ext>
                </a:extLst>
              </a:tr>
              <a:tr h="370840">
                <a:tc>
                  <a:txBody>
                    <a:bodyPr/>
                    <a:lstStyle/>
                    <a:p>
                      <a:pPr algn="ctr" fontAlgn="ctr"/>
                      <a:r>
                        <a:rPr lang="en-US" sz="1400" b="0" i="0" u="none" strike="noStrike" dirty="0">
                          <a:solidFill>
                            <a:schemeClr val="tx1"/>
                          </a:solidFill>
                          <a:effectLst/>
                          <a:latin typeface="Calibri" panose="020F0502020204030204" pitchFamily="34" charset="0"/>
                        </a:rPr>
                        <a:t>1011</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0.35312</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0.03023</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0.03343</a:t>
                      </a:r>
                    </a:p>
                  </a:txBody>
                  <a:tcPr marL="9525" marR="9525" marT="9525" marB="0" anchor="ctr"/>
                </a:tc>
                <a:extLst>
                  <a:ext uri="{0D108BD9-81ED-4DB2-BD59-A6C34878D82A}">
                    <a16:rowId xmlns:a16="http://schemas.microsoft.com/office/drawing/2014/main" val="10003"/>
                  </a:ext>
                </a:extLst>
              </a:tr>
              <a:tr h="370840">
                <a:tc>
                  <a:txBody>
                    <a:bodyPr/>
                    <a:lstStyle/>
                    <a:p>
                      <a:pPr algn="ctr" fontAlgn="ctr"/>
                      <a:r>
                        <a:rPr lang="en-US" sz="1400" b="0" i="0" u="none" strike="noStrike" dirty="0">
                          <a:solidFill>
                            <a:schemeClr val="tx1"/>
                          </a:solidFill>
                          <a:effectLst/>
                          <a:latin typeface="Calibri" panose="020F0502020204030204" pitchFamily="34" charset="0"/>
                        </a:rPr>
                        <a:t>Pooled</a:t>
                      </a:r>
                    </a:p>
                  </a:txBody>
                  <a:tcPr marL="9525" marR="9525" marT="9525" marB="0" anchor="ct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0.02681</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0.03281</a:t>
                      </a:r>
                    </a:p>
                  </a:txBody>
                  <a:tcPr marL="9525" marR="9525" marT="9525" marB="0" anchor="ctr"/>
                </a:tc>
                <a:extLst>
                  <a:ext uri="{0D108BD9-81ED-4DB2-BD59-A6C34878D82A}">
                    <a16:rowId xmlns:a16="http://schemas.microsoft.com/office/drawing/2014/main" val="10004"/>
                  </a:ext>
                </a:extLst>
              </a:tr>
              <a:tr h="370840">
                <a:tc>
                  <a:txBody>
                    <a:bodyPr/>
                    <a:lstStyle/>
                    <a:p>
                      <a:pPr algn="ctr" fontAlgn="ctr"/>
                      <a:r>
                        <a:rPr lang="en-US" sz="1400" b="0" i="0" u="none" strike="noStrike" dirty="0">
                          <a:solidFill>
                            <a:schemeClr val="tx1"/>
                          </a:solidFill>
                          <a:effectLst/>
                          <a:latin typeface="Calibri" panose="020F0502020204030204" pitchFamily="34" charset="0"/>
                        </a:rPr>
                        <a:t>Average</a:t>
                      </a:r>
                    </a:p>
                  </a:txBody>
                  <a:tcPr marL="9525" marR="9525" marT="9525" marB="0" anchor="ct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0.02702</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0.03293</a:t>
                      </a:r>
                    </a:p>
                  </a:txBody>
                  <a:tcPr marL="9525" marR="9525" marT="9525" marB="0" anchor="ctr"/>
                </a:tc>
                <a:extLst>
                  <a:ext uri="{0D108BD9-81ED-4DB2-BD59-A6C34878D82A}">
                    <a16:rowId xmlns:a16="http://schemas.microsoft.com/office/drawing/2014/main" val="10005"/>
                  </a:ext>
                </a:extLst>
              </a:tr>
            </a:tbl>
          </a:graphicData>
        </a:graphic>
      </p:graphicFrame>
      <mc:AlternateContent xmlns:mc="http://schemas.openxmlformats.org/markup-compatibility/2006">
        <mc:Choice xmlns:a14="http://schemas.microsoft.com/office/drawing/2010/main" Requires="a14">
          <p:sp>
            <p:nvSpPr>
              <p:cNvPr id="6" name="TextBox 5"/>
              <p:cNvSpPr txBox="1"/>
              <p:nvPr/>
            </p:nvSpPr>
            <p:spPr>
              <a:xfrm>
                <a:off x="2152546" y="1752600"/>
                <a:ext cx="7720689" cy="1754326"/>
              </a:xfrm>
              <a:prstGeom prst="rect">
                <a:avLst/>
              </a:prstGeom>
              <a:noFill/>
            </p:spPr>
            <p:txBody>
              <a:bodyPr wrap="square" rtlCol="0">
                <a:spAutoFit/>
              </a:bodyPr>
              <a:lstStyle/>
              <a:p>
                <a:r>
                  <a:rPr lang="en-US" dirty="0"/>
                  <a:t>Standard Deviation #1 – For each Oil, Calculated Std. Dev. of (Result-Target). Used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=71</m:t>
                    </m:r>
                  </m:oMath>
                </a14:m>
                <a:r>
                  <a:rPr lang="en-US" dirty="0"/>
                  <a:t> data set prior to any evidence of the mild shift (labeled “Pre #1” in previous slide).</a:t>
                </a:r>
              </a:p>
              <a:p>
                <a:endParaRPr lang="en-US" dirty="0"/>
              </a:p>
              <a:p>
                <a:r>
                  <a:rPr lang="en-US" dirty="0"/>
                  <a:t>Standard Deviation #2 – For each Oil, Calculated Std. Dev. of (Result-Target). Used all data.</a:t>
                </a:r>
              </a:p>
            </p:txBody>
          </p:sp>
        </mc:Choice>
        <mc:Fallback>
          <p:sp>
            <p:nvSpPr>
              <p:cNvPr id="6" name="TextBox 5"/>
              <p:cNvSpPr txBox="1">
                <a:spLocks noRot="1" noChangeAspect="1" noMove="1" noResize="1" noEditPoints="1" noAdjustHandles="1" noChangeArrowheads="1" noChangeShapeType="1" noTextEdit="1"/>
              </p:cNvSpPr>
              <p:nvPr/>
            </p:nvSpPr>
            <p:spPr>
              <a:xfrm>
                <a:off x="2152546" y="1752600"/>
                <a:ext cx="7720689" cy="1754326"/>
              </a:xfrm>
              <a:prstGeom prst="rect">
                <a:avLst/>
              </a:prstGeom>
              <a:blipFill>
                <a:blip r:embed="rId2"/>
                <a:stretch>
                  <a:fillRect l="-631" t="-2091" b="-4530"/>
                </a:stretch>
              </a:blipFill>
            </p:spPr>
            <p:txBody>
              <a:bodyPr/>
              <a:lstStyle/>
              <a:p>
                <a:r>
                  <a:rPr lang="en-US">
                    <a:noFill/>
                  </a:rPr>
                  <a:t> </a:t>
                </a:r>
              </a:p>
            </p:txBody>
          </p:sp>
        </mc:Fallback>
      </mc:AlternateContent>
    </p:spTree>
    <p:extLst>
      <p:ext uri="{BB962C8B-B14F-4D97-AF65-F5344CB8AC3E}">
        <p14:creationId xmlns:p14="http://schemas.microsoft.com/office/powerpoint/2010/main" val="1106350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895B-3543-4BA5-AE93-652637BF4C14}"/>
              </a:ext>
            </a:extLst>
          </p:cNvPr>
          <p:cNvSpPr>
            <a:spLocks noGrp="1"/>
          </p:cNvSpPr>
          <p:nvPr>
            <p:ph type="title"/>
          </p:nvPr>
        </p:nvSpPr>
        <p:spPr>
          <a:xfrm>
            <a:off x="838200" y="681038"/>
            <a:ext cx="10515600" cy="394728"/>
          </a:xfrm>
        </p:spPr>
        <p:txBody>
          <a:bodyPr>
            <a:normAutofit fontScale="90000"/>
          </a:bodyPr>
          <a:lstStyle/>
          <a:p>
            <a:r>
              <a:rPr lang="en-US" dirty="0"/>
              <a:t>Agenda 04/13/22</a:t>
            </a:r>
          </a:p>
        </p:txBody>
      </p:sp>
      <p:sp>
        <p:nvSpPr>
          <p:cNvPr id="3" name="Content Placeholder 2">
            <a:extLst>
              <a:ext uri="{FF2B5EF4-FFF2-40B4-BE49-F238E27FC236}">
                <a16:creationId xmlns:a16="http://schemas.microsoft.com/office/drawing/2014/main" id="{1DF59B73-95AA-4D3C-B56B-3787A9F9D0E5}"/>
              </a:ext>
            </a:extLst>
          </p:cNvPr>
          <p:cNvSpPr>
            <a:spLocks noGrp="1"/>
          </p:cNvSpPr>
          <p:nvPr>
            <p:ph idx="1"/>
          </p:nvPr>
        </p:nvSpPr>
        <p:spPr>
          <a:xfrm>
            <a:off x="838200" y="1308848"/>
            <a:ext cx="10515600" cy="4868116"/>
          </a:xfrm>
        </p:spPr>
        <p:txBody>
          <a:bodyPr>
            <a:normAutofit/>
          </a:bodyPr>
          <a:lstStyle/>
          <a:p>
            <a:pPr marL="342900" marR="0" lvl="0" indent="-342900">
              <a:spcBef>
                <a:spcPts val="0"/>
              </a:spcBef>
              <a:spcAft>
                <a:spcPts val="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Corrective Action for Severity Trend – Math Solutions</a:t>
            </a:r>
          </a:p>
          <a:p>
            <a:pPr marL="342900" marR="0" lvl="0" indent="-342900">
              <a:spcBef>
                <a:spcPts val="0"/>
              </a:spcBef>
              <a:spcAft>
                <a:spcPts val="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Fuels Task Force Update</a:t>
            </a:r>
          </a:p>
          <a:p>
            <a:pPr marL="342900" marR="0" lvl="0" indent="-342900">
              <a:spcBef>
                <a:spcPts val="0"/>
              </a:spcBef>
              <a:spcAft>
                <a:spcPts val="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Hardware Quote from FCS</a:t>
            </a:r>
          </a:p>
          <a:p>
            <a:pPr marL="342900" marR="0" lvl="0" indent="-342900">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Surveillance Panel – meeting </a:t>
            </a:r>
            <a:r>
              <a:rPr lang="en-US" dirty="0">
                <a:latin typeface="Calibri" panose="020F0502020204030204" pitchFamily="34" charset="0"/>
                <a:ea typeface="Calibri" panose="020F0502020204030204" pitchFamily="34" charset="0"/>
                <a:cs typeface="Times New Roman" panose="02020603050405020304" pitchFamily="18" charset="0"/>
              </a:rPr>
              <a:t>schedule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805134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7772400" cy="639762"/>
          </a:xfrm>
        </p:spPr>
        <p:txBody>
          <a:bodyPr>
            <a:normAutofit fontScale="90000"/>
          </a:bodyPr>
          <a:lstStyle/>
          <a:p>
            <a:r>
              <a:rPr lang="en-US" dirty="0"/>
              <a:t>Plot of CHST Yi Using </a:t>
            </a:r>
            <a:r>
              <a:rPr lang="en-US" dirty="0" err="1"/>
              <a:t>Sqrt</a:t>
            </a:r>
            <a:r>
              <a:rPr lang="en-US" dirty="0"/>
              <a:t>. With SD#1</a:t>
            </a:r>
          </a:p>
        </p:txBody>
      </p:sp>
      <p:sp>
        <p:nvSpPr>
          <p:cNvPr id="3" name="Slide Number Placeholder 2"/>
          <p:cNvSpPr>
            <a:spLocks noGrp="1"/>
          </p:cNvSpPr>
          <p:nvPr>
            <p:ph type="sldNum" sz="quarter" idx="12"/>
          </p:nvPr>
        </p:nvSpPr>
        <p:spPr/>
        <p:txBody>
          <a:bodyPr/>
          <a:lstStyle/>
          <a:p>
            <a:fld id="{6BD46921-C75C-4323-A4F1-EF7824FC3CBC}" type="slidenum">
              <a:rPr lang="en-US" smtClean="0"/>
              <a:pPr/>
              <a:t>30</a:t>
            </a:fld>
            <a:endParaRPr lang="en-US" dirty="0"/>
          </a:p>
        </p:txBody>
      </p:sp>
      <p:sp>
        <p:nvSpPr>
          <p:cNvPr id="6" name="TextBox 5"/>
          <p:cNvSpPr txBox="1"/>
          <p:nvPr/>
        </p:nvSpPr>
        <p:spPr>
          <a:xfrm>
            <a:off x="2362200" y="1066801"/>
            <a:ext cx="7772400" cy="646331"/>
          </a:xfrm>
          <a:prstGeom prst="rect">
            <a:avLst/>
          </a:prstGeom>
          <a:noFill/>
        </p:spPr>
        <p:txBody>
          <a:bodyPr wrap="square" rtlCol="0">
            <a:spAutoFit/>
          </a:bodyPr>
          <a:lstStyle/>
          <a:p>
            <a:r>
              <a:rPr lang="en-US" dirty="0"/>
              <a:t>Below is a plot of the CHST Yi when calculated using the standard deviation of the data “PRE #1” data only with the square root transformation.</a:t>
            </a:r>
          </a:p>
        </p:txBody>
      </p:sp>
      <p:pic>
        <p:nvPicPr>
          <p:cNvPr id="8" name="Content Placeholder 7"/>
          <p:cNvPicPr>
            <a:picLocks noGrp="1" noChangeAspect="1"/>
          </p:cNvPicPr>
          <p:nvPr>
            <p:ph sz="quarter" idx="1"/>
          </p:nvPr>
        </p:nvPicPr>
        <p:blipFill>
          <a:blip r:embed="rId2"/>
          <a:stretch>
            <a:fillRect/>
          </a:stretch>
        </p:blipFill>
        <p:spPr>
          <a:xfrm>
            <a:off x="2397211" y="1835370"/>
            <a:ext cx="7772400" cy="4542119"/>
          </a:xfrm>
          <a:prstGeom prst="rect">
            <a:avLst/>
          </a:prstGeom>
        </p:spPr>
      </p:pic>
    </p:spTree>
    <p:extLst>
      <p:ext uri="{BB962C8B-B14F-4D97-AF65-F5344CB8AC3E}">
        <p14:creationId xmlns:p14="http://schemas.microsoft.com/office/powerpoint/2010/main" val="111386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7772400" cy="639762"/>
          </a:xfrm>
        </p:spPr>
        <p:txBody>
          <a:bodyPr>
            <a:normAutofit fontScale="90000"/>
          </a:bodyPr>
          <a:lstStyle/>
          <a:p>
            <a:r>
              <a:rPr lang="en-US" dirty="0"/>
              <a:t>Plot of CHST Yi Using </a:t>
            </a:r>
            <a:r>
              <a:rPr lang="en-US" dirty="0" err="1"/>
              <a:t>Sqrt</a:t>
            </a:r>
            <a:r>
              <a:rPr lang="en-US" dirty="0"/>
              <a:t>. With SD#2</a:t>
            </a:r>
          </a:p>
        </p:txBody>
      </p:sp>
      <p:sp>
        <p:nvSpPr>
          <p:cNvPr id="3" name="Slide Number Placeholder 2"/>
          <p:cNvSpPr>
            <a:spLocks noGrp="1"/>
          </p:cNvSpPr>
          <p:nvPr>
            <p:ph type="sldNum" sz="quarter" idx="12"/>
          </p:nvPr>
        </p:nvSpPr>
        <p:spPr/>
        <p:txBody>
          <a:bodyPr/>
          <a:lstStyle/>
          <a:p>
            <a:fld id="{6BD46921-C75C-4323-A4F1-EF7824FC3CBC}" type="slidenum">
              <a:rPr lang="en-US" smtClean="0"/>
              <a:pPr/>
              <a:t>31</a:t>
            </a:fld>
            <a:endParaRPr lang="en-US" dirty="0"/>
          </a:p>
        </p:txBody>
      </p:sp>
      <p:pic>
        <p:nvPicPr>
          <p:cNvPr id="5" name="Content Placeholder 4"/>
          <p:cNvPicPr>
            <a:picLocks noGrp="1" noChangeAspect="1"/>
          </p:cNvPicPr>
          <p:nvPr>
            <p:ph sz="quarter" idx="1"/>
          </p:nvPr>
        </p:nvPicPr>
        <p:blipFill>
          <a:blip r:embed="rId2"/>
          <a:stretch>
            <a:fillRect/>
          </a:stretch>
        </p:blipFill>
        <p:spPr>
          <a:xfrm>
            <a:off x="2362200" y="1896782"/>
            <a:ext cx="7772400" cy="4542119"/>
          </a:xfrm>
          <a:prstGeom prst="rect">
            <a:avLst/>
          </a:prstGeom>
        </p:spPr>
      </p:pic>
      <p:sp>
        <p:nvSpPr>
          <p:cNvPr id="6" name="TextBox 5"/>
          <p:cNvSpPr txBox="1"/>
          <p:nvPr/>
        </p:nvSpPr>
        <p:spPr>
          <a:xfrm>
            <a:off x="2362200" y="1066801"/>
            <a:ext cx="7772400" cy="646331"/>
          </a:xfrm>
          <a:prstGeom prst="rect">
            <a:avLst/>
          </a:prstGeom>
          <a:noFill/>
        </p:spPr>
        <p:txBody>
          <a:bodyPr wrap="square" rtlCol="0">
            <a:spAutoFit/>
          </a:bodyPr>
          <a:lstStyle/>
          <a:p>
            <a:r>
              <a:rPr lang="en-US" dirty="0"/>
              <a:t>Below is a plot of the CHST Yi when calculated using the standard deviation calculated using all of the data and the square root transformation.</a:t>
            </a:r>
          </a:p>
        </p:txBody>
      </p:sp>
    </p:spTree>
    <p:extLst>
      <p:ext uri="{BB962C8B-B14F-4D97-AF65-F5344CB8AC3E}">
        <p14:creationId xmlns:p14="http://schemas.microsoft.com/office/powerpoint/2010/main" val="2914806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984" y="228600"/>
            <a:ext cx="7772400" cy="792162"/>
          </a:xfrm>
        </p:spPr>
        <p:txBody>
          <a:bodyPr/>
          <a:lstStyle/>
          <a:p>
            <a:r>
              <a:rPr lang="en-US" dirty="0"/>
              <a:t>No Transformation for Oil 271</a:t>
            </a:r>
          </a:p>
        </p:txBody>
      </p:sp>
      <p:sp>
        <p:nvSpPr>
          <p:cNvPr id="3" name="Slide Number Placeholder 2"/>
          <p:cNvSpPr>
            <a:spLocks noGrp="1"/>
          </p:cNvSpPr>
          <p:nvPr>
            <p:ph type="sldNum" sz="quarter" idx="12"/>
          </p:nvPr>
        </p:nvSpPr>
        <p:spPr/>
        <p:txBody>
          <a:bodyPr/>
          <a:lstStyle/>
          <a:p>
            <a:fld id="{6BD46921-C75C-4323-A4F1-EF7824FC3CBC}" type="slidenum">
              <a:rPr lang="en-US" smtClean="0"/>
              <a:pPr/>
              <a:t>32</a:t>
            </a:fld>
            <a:endParaRPr lang="en-US" dirty="0"/>
          </a:p>
        </p:txBody>
      </p:sp>
      <p:sp>
        <p:nvSpPr>
          <p:cNvPr id="4" name="Content Placeholder 3"/>
          <p:cNvSpPr>
            <a:spLocks noGrp="1"/>
          </p:cNvSpPr>
          <p:nvPr>
            <p:ph sz="quarter" idx="1"/>
          </p:nvPr>
        </p:nvSpPr>
        <p:spPr>
          <a:xfrm>
            <a:off x="2438400" y="1143000"/>
            <a:ext cx="7772400" cy="4572000"/>
          </a:xfrm>
        </p:spPr>
        <p:txBody>
          <a:bodyPr>
            <a:normAutofit/>
          </a:bodyPr>
          <a:lstStyle/>
          <a:p>
            <a:r>
              <a:rPr lang="en-US" sz="2400" dirty="0"/>
              <a:t>For Oil 271, the mean of untransformed result is the back-transformed current mean for Ln(CSHT).</a:t>
            </a:r>
          </a:p>
          <a:p>
            <a:r>
              <a:rPr lang="en-US" sz="2400" dirty="0"/>
              <a:t>Standard deviation of (result-mean) is calculated using the 271 untransformed data from data set “Pre 1” only. </a:t>
            </a:r>
          </a:p>
          <a:p>
            <a:r>
              <a:rPr lang="en-US" sz="2400" dirty="0"/>
              <a:t>No changes to oil 270 or oil 1011.</a:t>
            </a:r>
          </a:p>
        </p:txBody>
      </p:sp>
      <p:graphicFrame>
        <p:nvGraphicFramePr>
          <p:cNvPr id="6" name="Table 5"/>
          <p:cNvGraphicFramePr>
            <a:graphicFrameLocks noGrp="1"/>
          </p:cNvGraphicFramePr>
          <p:nvPr/>
        </p:nvGraphicFramePr>
        <p:xfrm>
          <a:off x="3262184" y="3555682"/>
          <a:ext cx="6096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Oil</a:t>
                      </a:r>
                    </a:p>
                  </a:txBody>
                  <a:tcPr/>
                </a:tc>
                <a:tc>
                  <a:txBody>
                    <a:bodyPr/>
                    <a:lstStyle/>
                    <a:p>
                      <a:pPr algn="ctr"/>
                      <a:r>
                        <a:rPr lang="en-US" dirty="0"/>
                        <a:t>CHST</a:t>
                      </a:r>
                      <a:r>
                        <a:rPr lang="en-US" baseline="0" dirty="0"/>
                        <a:t> </a:t>
                      </a:r>
                      <a:r>
                        <a:rPr lang="en-US" dirty="0"/>
                        <a:t>Mean</a:t>
                      </a:r>
                    </a:p>
                  </a:txBody>
                  <a:tcPr/>
                </a:tc>
                <a:tc>
                  <a:txBody>
                    <a:bodyPr/>
                    <a:lstStyle/>
                    <a:p>
                      <a:pPr algn="ctr"/>
                      <a:r>
                        <a:rPr lang="en-US" dirty="0"/>
                        <a:t>Standard deviation</a:t>
                      </a:r>
                    </a:p>
                  </a:txBody>
                  <a:tcPr/>
                </a:tc>
                <a:extLst>
                  <a:ext uri="{0D108BD9-81ED-4DB2-BD59-A6C34878D82A}">
                    <a16:rowId xmlns:a16="http://schemas.microsoft.com/office/drawing/2014/main" val="10000"/>
                  </a:ext>
                </a:extLst>
              </a:tr>
              <a:tr h="370840">
                <a:tc>
                  <a:txBody>
                    <a:bodyPr/>
                    <a:lstStyle/>
                    <a:p>
                      <a:pPr algn="ctr"/>
                      <a:r>
                        <a:rPr lang="en-US" dirty="0"/>
                        <a:t>271</a:t>
                      </a:r>
                    </a:p>
                  </a:txBody>
                  <a:tcPr/>
                </a:tc>
                <a:tc>
                  <a:txBody>
                    <a:bodyPr/>
                    <a:lstStyle/>
                    <a:p>
                      <a:pPr algn="ctr"/>
                      <a:r>
                        <a:rPr lang="en-US" dirty="0"/>
                        <a:t>0.0735</a:t>
                      </a:r>
                    </a:p>
                  </a:txBody>
                  <a:tcPr/>
                </a:tc>
                <a:tc>
                  <a:txBody>
                    <a:bodyPr/>
                    <a:lstStyle/>
                    <a:p>
                      <a:pPr algn="ctr"/>
                      <a:r>
                        <a:rPr lang="en-US" dirty="0"/>
                        <a:t> 0.0125</a:t>
                      </a:r>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3262184" y="4886697"/>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Oil</a:t>
                      </a:r>
                    </a:p>
                  </a:txBody>
                  <a:tcPr/>
                </a:tc>
                <a:tc>
                  <a:txBody>
                    <a:bodyPr/>
                    <a:lstStyle/>
                    <a:p>
                      <a:pPr algn="ctr"/>
                      <a:r>
                        <a:rPr lang="en-US" dirty="0"/>
                        <a:t>Ln(CHST)</a:t>
                      </a:r>
                      <a:r>
                        <a:rPr lang="en-US" baseline="0" dirty="0"/>
                        <a:t> </a:t>
                      </a:r>
                      <a:r>
                        <a:rPr lang="en-US" dirty="0"/>
                        <a:t>Mean</a:t>
                      </a:r>
                    </a:p>
                  </a:txBody>
                  <a:tcPr/>
                </a:tc>
                <a:tc>
                  <a:txBody>
                    <a:bodyPr/>
                    <a:lstStyle/>
                    <a:p>
                      <a:pPr algn="ctr"/>
                      <a:r>
                        <a:rPr lang="en-US" dirty="0"/>
                        <a:t>Standard deviation</a:t>
                      </a:r>
                    </a:p>
                  </a:txBody>
                  <a:tcPr/>
                </a:tc>
                <a:extLst>
                  <a:ext uri="{0D108BD9-81ED-4DB2-BD59-A6C34878D82A}">
                    <a16:rowId xmlns:a16="http://schemas.microsoft.com/office/drawing/2014/main" val="10000"/>
                  </a:ext>
                </a:extLst>
              </a:tr>
              <a:tr h="370840">
                <a:tc>
                  <a:txBody>
                    <a:bodyPr/>
                    <a:lstStyle/>
                    <a:p>
                      <a:pPr algn="ctr"/>
                      <a:r>
                        <a:rPr lang="en-US" dirty="0"/>
                        <a:t>270</a:t>
                      </a:r>
                    </a:p>
                  </a:txBody>
                  <a:tcPr/>
                </a:tc>
                <a:tc>
                  <a:txBody>
                    <a:bodyPr/>
                    <a:lstStyle/>
                    <a:p>
                      <a:pPr algn="ctr"/>
                      <a:r>
                        <a:rPr lang="en-US" dirty="0"/>
                        <a:t>-2.15699</a:t>
                      </a:r>
                    </a:p>
                  </a:txBody>
                  <a:tcPr/>
                </a:tc>
                <a:tc>
                  <a:txBody>
                    <a:bodyPr/>
                    <a:lstStyle/>
                    <a:p>
                      <a:pPr algn="ctr"/>
                      <a:r>
                        <a:rPr lang="en-US" dirty="0"/>
                        <a:t> 0.17435</a:t>
                      </a:r>
                    </a:p>
                  </a:txBody>
                  <a:tcPr/>
                </a:tc>
                <a:extLst>
                  <a:ext uri="{0D108BD9-81ED-4DB2-BD59-A6C34878D82A}">
                    <a16:rowId xmlns:a16="http://schemas.microsoft.com/office/drawing/2014/main" val="10001"/>
                  </a:ext>
                </a:extLst>
              </a:tr>
              <a:tr h="370840">
                <a:tc>
                  <a:txBody>
                    <a:bodyPr/>
                    <a:lstStyle/>
                    <a:p>
                      <a:pPr algn="ctr"/>
                      <a:r>
                        <a:rPr lang="en-US" dirty="0"/>
                        <a:t>1011</a:t>
                      </a:r>
                    </a:p>
                  </a:txBody>
                  <a:tcPr/>
                </a:tc>
                <a:tc>
                  <a:txBody>
                    <a:bodyPr/>
                    <a:lstStyle/>
                    <a:p>
                      <a:pPr algn="ctr"/>
                      <a:r>
                        <a:rPr lang="en-US" dirty="0"/>
                        <a:t>-2.08191</a:t>
                      </a:r>
                    </a:p>
                  </a:txBody>
                  <a:tcPr/>
                </a:tc>
                <a:tc>
                  <a:txBody>
                    <a:bodyPr/>
                    <a:lstStyle/>
                    <a:p>
                      <a:pPr algn="ctr"/>
                      <a:r>
                        <a:rPr lang="en-US" dirty="0"/>
                        <a:t>0.18882</a:t>
                      </a: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3262184" y="4507068"/>
            <a:ext cx="3595816" cy="369332"/>
          </a:xfrm>
          <a:prstGeom prst="rect">
            <a:avLst/>
          </a:prstGeom>
          <a:noFill/>
        </p:spPr>
        <p:txBody>
          <a:bodyPr wrap="square" rtlCol="0">
            <a:spAutoFit/>
          </a:bodyPr>
          <a:lstStyle/>
          <a:p>
            <a:r>
              <a:rPr lang="en-US" dirty="0"/>
              <a:t>Same as current LTMS for these oils</a:t>
            </a:r>
          </a:p>
        </p:txBody>
      </p:sp>
    </p:spTree>
    <p:extLst>
      <p:ext uri="{BB962C8B-B14F-4D97-AF65-F5344CB8AC3E}">
        <p14:creationId xmlns:p14="http://schemas.microsoft.com/office/powerpoint/2010/main" val="3296498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9568" y="198259"/>
            <a:ext cx="7772400" cy="715962"/>
          </a:xfrm>
        </p:spPr>
        <p:txBody>
          <a:bodyPr>
            <a:normAutofit/>
          </a:bodyPr>
          <a:lstStyle/>
          <a:p>
            <a:r>
              <a:rPr lang="en-US" dirty="0"/>
              <a:t>271 New Yi’s</a:t>
            </a:r>
          </a:p>
        </p:txBody>
      </p:sp>
      <p:sp>
        <p:nvSpPr>
          <p:cNvPr id="3" name="Slide Number Placeholder 2"/>
          <p:cNvSpPr>
            <a:spLocks noGrp="1"/>
          </p:cNvSpPr>
          <p:nvPr>
            <p:ph type="sldNum" sz="quarter" idx="12"/>
          </p:nvPr>
        </p:nvSpPr>
        <p:spPr/>
        <p:txBody>
          <a:bodyPr/>
          <a:lstStyle/>
          <a:p>
            <a:fld id="{6BD46921-C75C-4323-A4F1-EF7824FC3CBC}" type="slidenum">
              <a:rPr lang="en-US" smtClean="0"/>
              <a:pPr/>
              <a:t>33</a:t>
            </a:fld>
            <a:endParaRPr lang="en-US" dirty="0"/>
          </a:p>
        </p:txBody>
      </p:sp>
      <p:pic>
        <p:nvPicPr>
          <p:cNvPr id="5" name="Content Placeholder 4"/>
          <p:cNvPicPr>
            <a:picLocks noGrp="1" noChangeAspect="1"/>
          </p:cNvPicPr>
          <p:nvPr>
            <p:ph sz="quarter" idx="1"/>
          </p:nvPr>
        </p:nvPicPr>
        <p:blipFill>
          <a:blip r:embed="rId2"/>
          <a:stretch>
            <a:fillRect/>
          </a:stretch>
        </p:blipFill>
        <p:spPr>
          <a:xfrm>
            <a:off x="2409568" y="1876187"/>
            <a:ext cx="7772400" cy="4542119"/>
          </a:xfrm>
          <a:prstGeom prst="rect">
            <a:avLst/>
          </a:prstGeom>
        </p:spPr>
      </p:pic>
      <p:sp>
        <p:nvSpPr>
          <p:cNvPr id="6" name="TextBox 5"/>
          <p:cNvSpPr txBox="1"/>
          <p:nvPr/>
        </p:nvSpPr>
        <p:spPr>
          <a:xfrm>
            <a:off x="2514600" y="914222"/>
            <a:ext cx="7315200" cy="646331"/>
          </a:xfrm>
          <a:prstGeom prst="rect">
            <a:avLst/>
          </a:prstGeom>
          <a:noFill/>
        </p:spPr>
        <p:txBody>
          <a:bodyPr wrap="square" rtlCol="0">
            <a:spAutoFit/>
          </a:bodyPr>
          <a:lstStyle/>
          <a:p>
            <a:r>
              <a:rPr lang="en-US" dirty="0"/>
              <a:t>The graph below shows how the 271 Yi values would change without the transformation.</a:t>
            </a:r>
          </a:p>
        </p:txBody>
      </p:sp>
    </p:spTree>
    <p:extLst>
      <p:ext uri="{BB962C8B-B14F-4D97-AF65-F5344CB8AC3E}">
        <p14:creationId xmlns:p14="http://schemas.microsoft.com/office/powerpoint/2010/main" val="3915735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Correction Factors</a:t>
            </a:r>
          </a:p>
        </p:txBody>
      </p:sp>
      <p:sp>
        <p:nvSpPr>
          <p:cNvPr id="3" name="Slide Number Placeholder 2"/>
          <p:cNvSpPr>
            <a:spLocks noGrp="1"/>
          </p:cNvSpPr>
          <p:nvPr>
            <p:ph type="sldNum" sz="quarter" idx="12"/>
          </p:nvPr>
        </p:nvSpPr>
        <p:spPr/>
        <p:txBody>
          <a:bodyPr/>
          <a:lstStyle/>
          <a:p>
            <a:fld id="{6BD46921-C75C-4323-A4F1-EF7824FC3CBC}" type="slidenum">
              <a:rPr lang="en-US" smtClean="0"/>
              <a:pPr/>
              <a:t>34</a:t>
            </a:fld>
            <a:endParaRPr lang="en-US" dirty="0"/>
          </a:p>
        </p:txBody>
      </p:sp>
      <p:sp>
        <p:nvSpPr>
          <p:cNvPr id="2" name="TextBox 1"/>
          <p:cNvSpPr txBox="1"/>
          <p:nvPr/>
        </p:nvSpPr>
        <p:spPr>
          <a:xfrm>
            <a:off x="2362200" y="2743200"/>
            <a:ext cx="7162800" cy="523220"/>
          </a:xfrm>
          <a:prstGeom prst="rect">
            <a:avLst/>
          </a:prstGeom>
          <a:noFill/>
        </p:spPr>
        <p:txBody>
          <a:bodyPr wrap="square" rtlCol="0">
            <a:spAutoFit/>
          </a:bodyPr>
          <a:lstStyle/>
          <a:p>
            <a:r>
              <a:rPr lang="en-US" sz="2800" dirty="0"/>
              <a:t>Pre- and Post-Transformation Options</a:t>
            </a:r>
          </a:p>
        </p:txBody>
      </p:sp>
    </p:spTree>
    <p:extLst>
      <p:ext uri="{BB962C8B-B14F-4D97-AF65-F5344CB8AC3E}">
        <p14:creationId xmlns:p14="http://schemas.microsoft.com/office/powerpoint/2010/main" val="1633534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48015" y="80037"/>
            <a:ext cx="7924800" cy="762000"/>
          </a:xfrm>
        </p:spPr>
        <p:txBody>
          <a:bodyPr>
            <a:normAutofit fontScale="90000"/>
          </a:bodyPr>
          <a:lstStyle/>
          <a:p>
            <a:r>
              <a:rPr lang="en-US" dirty="0"/>
              <a:t>Some Constant Correction Options</a:t>
            </a:r>
          </a:p>
        </p:txBody>
      </p:sp>
      <p:sp>
        <p:nvSpPr>
          <p:cNvPr id="4" name="Slide Number Placeholder 3"/>
          <p:cNvSpPr>
            <a:spLocks noGrp="1"/>
          </p:cNvSpPr>
          <p:nvPr>
            <p:ph type="sldNum" sz="quarter" idx="12"/>
          </p:nvPr>
        </p:nvSpPr>
        <p:spPr/>
        <p:txBody>
          <a:bodyPr/>
          <a:lstStyle/>
          <a:p>
            <a:fld id="{6BD46921-C75C-4323-A4F1-EF7824FC3CBC}" type="slidenum">
              <a:rPr lang="en-US" smtClean="0"/>
              <a:pPr/>
              <a:t>35</a:t>
            </a:fld>
            <a:endParaRPr lang="en-US" dirty="0"/>
          </a:p>
        </p:txBody>
      </p:sp>
      <p:graphicFrame>
        <p:nvGraphicFramePr>
          <p:cNvPr id="7" name="Content Placeholder 6"/>
          <p:cNvGraphicFramePr>
            <a:graphicFrameLocks noGrp="1"/>
          </p:cNvGraphicFramePr>
          <p:nvPr>
            <p:ph sz="quarter" idx="1"/>
          </p:nvPr>
        </p:nvGraphicFramePr>
        <p:xfrm>
          <a:off x="2209799" y="1835106"/>
          <a:ext cx="8077202" cy="4054088"/>
        </p:xfrm>
        <a:graphic>
          <a:graphicData uri="http://schemas.openxmlformats.org/drawingml/2006/table">
            <a:tbl>
              <a:tblPr firstRow="1" bandRow="1">
                <a:tableStyleId>{5C22544A-7EE6-4342-B048-85BDC9FD1C3A}</a:tableStyleId>
              </a:tblPr>
              <a:tblGrid>
                <a:gridCol w="906922">
                  <a:extLst>
                    <a:ext uri="{9D8B030D-6E8A-4147-A177-3AD203B41FA5}">
                      <a16:colId xmlns:a16="http://schemas.microsoft.com/office/drawing/2014/main" val="20000"/>
                    </a:ext>
                  </a:extLst>
                </a:gridCol>
                <a:gridCol w="2610771">
                  <a:extLst>
                    <a:ext uri="{9D8B030D-6E8A-4147-A177-3AD203B41FA5}">
                      <a16:colId xmlns:a16="http://schemas.microsoft.com/office/drawing/2014/main" val="20001"/>
                    </a:ext>
                  </a:extLst>
                </a:gridCol>
                <a:gridCol w="1151810">
                  <a:extLst>
                    <a:ext uri="{9D8B030D-6E8A-4147-A177-3AD203B41FA5}">
                      <a16:colId xmlns:a16="http://schemas.microsoft.com/office/drawing/2014/main" val="20002"/>
                    </a:ext>
                  </a:extLst>
                </a:gridCol>
                <a:gridCol w="1075023">
                  <a:extLst>
                    <a:ext uri="{9D8B030D-6E8A-4147-A177-3AD203B41FA5}">
                      <a16:colId xmlns:a16="http://schemas.microsoft.com/office/drawing/2014/main" val="20003"/>
                    </a:ext>
                  </a:extLst>
                </a:gridCol>
                <a:gridCol w="1166338">
                  <a:extLst>
                    <a:ext uri="{9D8B030D-6E8A-4147-A177-3AD203B41FA5}">
                      <a16:colId xmlns:a16="http://schemas.microsoft.com/office/drawing/2014/main" val="20004"/>
                    </a:ext>
                  </a:extLst>
                </a:gridCol>
                <a:gridCol w="1166338">
                  <a:extLst>
                    <a:ext uri="{9D8B030D-6E8A-4147-A177-3AD203B41FA5}">
                      <a16:colId xmlns:a16="http://schemas.microsoft.com/office/drawing/2014/main" val="20005"/>
                    </a:ext>
                  </a:extLst>
                </a:gridCol>
              </a:tblGrid>
              <a:tr h="875268">
                <a:tc>
                  <a:txBody>
                    <a:bodyPr/>
                    <a:lstStyle/>
                    <a:p>
                      <a:pPr algn="ctr"/>
                      <a:r>
                        <a:rPr lang="en-US" sz="1400" dirty="0"/>
                        <a:t>C.F. Number</a:t>
                      </a:r>
                    </a:p>
                  </a:txBody>
                  <a:tcPr anchor="ctr"/>
                </a:tc>
                <a:tc>
                  <a:txBody>
                    <a:bodyPr/>
                    <a:lstStyle/>
                    <a:p>
                      <a:pPr algn="ctr"/>
                      <a:r>
                        <a:rPr lang="en-US" sz="1400" dirty="0"/>
                        <a:t>Model</a:t>
                      </a:r>
                    </a:p>
                  </a:txBody>
                  <a:tcPr anchor="ctr"/>
                </a:tc>
                <a:tc>
                  <a:txBody>
                    <a:bodyPr/>
                    <a:lstStyle/>
                    <a:p>
                      <a:pPr algn="ctr"/>
                      <a:r>
                        <a:rPr lang="en-US" sz="1400" dirty="0"/>
                        <a:t>Pre LS</a:t>
                      </a:r>
                      <a:r>
                        <a:rPr lang="en-US" sz="1400" baseline="0" dirty="0"/>
                        <a:t> Mean</a:t>
                      </a:r>
                      <a:endParaRPr lang="en-US" sz="1400" dirty="0"/>
                    </a:p>
                  </a:txBody>
                  <a:tcPr anchor="ctr"/>
                </a:tc>
                <a:tc>
                  <a:txBody>
                    <a:bodyPr/>
                    <a:lstStyle/>
                    <a:p>
                      <a:pPr algn="ctr"/>
                      <a:r>
                        <a:rPr lang="en-US" sz="1400" dirty="0"/>
                        <a:t>Post LS Mean</a:t>
                      </a:r>
                    </a:p>
                  </a:txBody>
                  <a:tcPr anchor="ctr"/>
                </a:tc>
                <a:tc>
                  <a:txBody>
                    <a:bodyPr/>
                    <a:lstStyle/>
                    <a:p>
                      <a:pPr algn="ctr"/>
                      <a:r>
                        <a:rPr lang="en-US" sz="1400" dirty="0"/>
                        <a:t>Post Correction Factor</a:t>
                      </a:r>
                    </a:p>
                    <a:p>
                      <a:pPr algn="ctr"/>
                      <a:r>
                        <a:rPr lang="en-US" sz="1400" dirty="0"/>
                        <a:t>(To “Pre”)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Post Correction Factor</a:t>
                      </a:r>
                    </a:p>
                    <a:p>
                      <a:pPr algn="ctr"/>
                      <a:r>
                        <a:rPr lang="en-US" sz="1400" dirty="0"/>
                        <a:t>(To Target)*</a:t>
                      </a:r>
                    </a:p>
                  </a:txBody>
                  <a:tcPr anchor="ctr"/>
                </a:tc>
                <a:extLst>
                  <a:ext uri="{0D108BD9-81ED-4DB2-BD59-A6C34878D82A}">
                    <a16:rowId xmlns:a16="http://schemas.microsoft.com/office/drawing/2014/main" val="10000"/>
                  </a:ext>
                </a:extLst>
              </a:tr>
              <a:tr h="518284">
                <a:tc>
                  <a:txBody>
                    <a:bodyPr/>
                    <a:lstStyle/>
                    <a:p>
                      <a:pPr algn="ctr"/>
                      <a:r>
                        <a:rPr lang="en-US" sz="1400" dirty="0"/>
                        <a:t>1.</a:t>
                      </a:r>
                    </a:p>
                  </a:txBody>
                  <a:tcPr anchor="ctr"/>
                </a:tc>
                <a:tc>
                  <a:txBody>
                    <a:bodyPr/>
                    <a:lstStyle/>
                    <a:p>
                      <a:pPr algn="l"/>
                      <a:r>
                        <a:rPr lang="en-US" sz="1400" dirty="0"/>
                        <a:t>CHST ~ Oil,</a:t>
                      </a:r>
                      <a:r>
                        <a:rPr lang="en-US" sz="1400" baseline="0" dirty="0"/>
                        <a:t> Lab, Stand[Lab], </a:t>
                      </a:r>
                    </a:p>
                    <a:p>
                      <a:pPr algn="l"/>
                      <a:r>
                        <a:rPr lang="en-US" sz="1400" baseline="0" dirty="0"/>
                        <a:t>     Pre/Post #1</a:t>
                      </a:r>
                      <a:endParaRPr lang="en-US" sz="1400" dirty="0"/>
                    </a:p>
                  </a:txBody>
                  <a:tcPr anchor="ctr"/>
                </a:tc>
                <a:tc>
                  <a:txBody>
                    <a:bodyPr/>
                    <a:lstStyle/>
                    <a:p>
                      <a:pPr algn="ctr"/>
                      <a:r>
                        <a:rPr lang="en-US" sz="1400" dirty="0"/>
                        <a:t>0.1047</a:t>
                      </a:r>
                    </a:p>
                  </a:txBody>
                  <a:tcPr anchor="ctr"/>
                </a:tc>
                <a:tc>
                  <a:txBody>
                    <a:bodyPr/>
                    <a:lstStyle/>
                    <a:p>
                      <a:pPr algn="ctr"/>
                      <a:r>
                        <a:rPr lang="en-US" sz="1400" dirty="0"/>
                        <a:t>0.0785</a:t>
                      </a:r>
                    </a:p>
                  </a:txBody>
                  <a:tcPr anchor="ctr"/>
                </a:tc>
                <a:tc>
                  <a:txBody>
                    <a:bodyPr/>
                    <a:lstStyle/>
                    <a:p>
                      <a:pPr marL="0" algn="ctr" rtl="0" eaLnBrk="1" latinLnBrk="0" hangingPunct="1"/>
                      <a:r>
                        <a:rPr kumimoji="0" lang="en-US" sz="1400" kern="1200" dirty="0">
                          <a:solidFill>
                            <a:schemeClr val="dk1"/>
                          </a:solidFill>
                          <a:latin typeface="+mn-lt"/>
                          <a:ea typeface="+mn-ea"/>
                          <a:cs typeface="+mn-cs"/>
                        </a:rPr>
                        <a:t>+0.0262</a:t>
                      </a:r>
                    </a:p>
                  </a:txBody>
                  <a:tcPr anchor="ctr">
                    <a:solidFill>
                      <a:srgbClr val="EFC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+0.0253</a:t>
                      </a:r>
                    </a:p>
                  </a:txBody>
                  <a:tcPr anchor="ctr">
                    <a:solidFill>
                      <a:srgbClr val="FFFF00"/>
                    </a:solidFill>
                  </a:tcPr>
                </a:tc>
                <a:extLst>
                  <a:ext uri="{0D108BD9-81ED-4DB2-BD59-A6C34878D82A}">
                    <a16:rowId xmlns:a16="http://schemas.microsoft.com/office/drawing/2014/main" val="10001"/>
                  </a:ext>
                </a:extLst>
              </a:tr>
              <a:tr h="518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CHST ~ Oil,</a:t>
                      </a:r>
                      <a:r>
                        <a:rPr lang="en-US" sz="1400" baseline="0" dirty="0"/>
                        <a:t> Lab, Stand[Lab],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     Pre/Post #2</a:t>
                      </a:r>
                      <a:endParaRPr lang="en-US" sz="1400" dirty="0"/>
                    </a:p>
                  </a:txBody>
                  <a:tcPr anchor="ctr"/>
                </a:tc>
                <a:tc>
                  <a:txBody>
                    <a:bodyPr/>
                    <a:lstStyle/>
                    <a:p>
                      <a:pPr algn="ctr"/>
                      <a:r>
                        <a:rPr lang="en-US" sz="1400" dirty="0"/>
                        <a:t>0.1021</a:t>
                      </a:r>
                    </a:p>
                  </a:txBody>
                  <a:tcPr anchor="ctr"/>
                </a:tc>
                <a:tc>
                  <a:txBody>
                    <a:bodyPr/>
                    <a:lstStyle/>
                    <a:p>
                      <a:pPr algn="ctr"/>
                      <a:r>
                        <a:rPr lang="en-US" sz="1400" dirty="0"/>
                        <a:t>0.0785</a:t>
                      </a:r>
                    </a:p>
                  </a:txBody>
                  <a:tcPr anchor="ctr"/>
                </a:tc>
                <a:tc>
                  <a:txBody>
                    <a:bodyPr/>
                    <a:lstStyle/>
                    <a:p>
                      <a:pPr marL="0" algn="ctr" rtl="0" eaLnBrk="1" latinLnBrk="0" hangingPunct="1"/>
                      <a:r>
                        <a:rPr kumimoji="0" lang="en-US" sz="1400" kern="1200" dirty="0">
                          <a:solidFill>
                            <a:schemeClr val="dk1"/>
                          </a:solidFill>
                          <a:latin typeface="+mn-lt"/>
                          <a:ea typeface="+mn-ea"/>
                          <a:cs typeface="+mn-cs"/>
                        </a:rPr>
                        <a:t>+0.0236</a:t>
                      </a:r>
                    </a:p>
                  </a:txBody>
                  <a:tcPr anchor="ctr">
                    <a:solidFill>
                      <a:srgbClr val="F7E9E7"/>
                    </a:solidFill>
                  </a:tcPr>
                </a:tc>
                <a:tc>
                  <a:txBody>
                    <a:bodyPr/>
                    <a:lstStyle/>
                    <a:p>
                      <a:pPr algn="ctr"/>
                      <a:r>
                        <a:rPr lang="en-US" sz="1400" dirty="0"/>
                        <a:t>+0.0249</a:t>
                      </a:r>
                    </a:p>
                  </a:txBody>
                  <a:tcPr anchor="ctr">
                    <a:solidFill>
                      <a:srgbClr val="FFFF00"/>
                    </a:solidFill>
                  </a:tcPr>
                </a:tc>
                <a:extLst>
                  <a:ext uri="{0D108BD9-81ED-4DB2-BD59-A6C34878D82A}">
                    <a16:rowId xmlns:a16="http://schemas.microsoft.com/office/drawing/2014/main" val="10002"/>
                  </a:ext>
                </a:extLst>
              </a:tr>
              <a:tr h="367436">
                <a:tc>
                  <a:txBody>
                    <a:bodyPr/>
                    <a:lstStyle/>
                    <a:p>
                      <a:pPr algn="ctr"/>
                      <a:r>
                        <a:rPr lang="en-US" sz="1400" dirty="0"/>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CHST ~ Oil,</a:t>
                      </a:r>
                      <a:r>
                        <a:rPr lang="en-US" sz="1400" baseline="0" dirty="0"/>
                        <a:t> Lab, Stand[Lab],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     Pre/Post #3</a:t>
                      </a:r>
                      <a:endParaRPr lang="en-US" sz="1400" dirty="0"/>
                    </a:p>
                  </a:txBody>
                  <a:tcPr anchor="ctr"/>
                </a:tc>
                <a:tc>
                  <a:txBody>
                    <a:bodyPr/>
                    <a:lstStyle/>
                    <a:p>
                      <a:pPr algn="ctr"/>
                      <a:r>
                        <a:rPr lang="en-US" sz="1400" dirty="0"/>
                        <a:t>0.1024</a:t>
                      </a:r>
                    </a:p>
                  </a:txBody>
                  <a:tcPr anchor="ctr"/>
                </a:tc>
                <a:tc>
                  <a:txBody>
                    <a:bodyPr/>
                    <a:lstStyle/>
                    <a:p>
                      <a:pPr algn="ctr"/>
                      <a:r>
                        <a:rPr lang="en-US" sz="1400" dirty="0"/>
                        <a:t>0.0740</a:t>
                      </a:r>
                    </a:p>
                  </a:txBody>
                  <a:tcPr anchor="ctr"/>
                </a:tc>
                <a:tc>
                  <a:txBody>
                    <a:bodyPr/>
                    <a:lstStyle/>
                    <a:p>
                      <a:pPr marL="0" algn="ctr" rtl="0" eaLnBrk="1" latinLnBrk="0" hangingPunct="1"/>
                      <a:r>
                        <a:rPr kumimoji="0" lang="en-US" sz="1400" kern="1200" dirty="0">
                          <a:solidFill>
                            <a:schemeClr val="dk1"/>
                          </a:solidFill>
                          <a:latin typeface="+mn-lt"/>
                          <a:ea typeface="+mn-ea"/>
                          <a:cs typeface="+mn-cs"/>
                        </a:rPr>
                        <a:t>+0.0284</a:t>
                      </a:r>
                    </a:p>
                  </a:txBody>
                  <a:tcPr anchor="ctr">
                    <a:solidFill>
                      <a:srgbClr val="EFCFCC"/>
                    </a:solidFill>
                  </a:tcPr>
                </a:tc>
                <a:tc>
                  <a:txBody>
                    <a:bodyPr/>
                    <a:lstStyle/>
                    <a:p>
                      <a:pPr marL="0" algn="ctr" rtl="0" eaLnBrk="1" latinLnBrk="0" hangingPunct="1"/>
                      <a:r>
                        <a:rPr kumimoji="0" lang="en-US" sz="1400" kern="1200" dirty="0">
                          <a:solidFill>
                            <a:schemeClr val="dk1"/>
                          </a:solidFill>
                          <a:latin typeface="+mn-lt"/>
                          <a:ea typeface="+mn-ea"/>
                          <a:cs typeface="+mn-cs"/>
                        </a:rPr>
                        <a:t>+0.0296</a:t>
                      </a:r>
                    </a:p>
                  </a:txBody>
                  <a:tcPr anchor="ctr">
                    <a:solidFill>
                      <a:srgbClr val="FFFF00"/>
                    </a:solidFill>
                  </a:tcPr>
                </a:tc>
                <a:extLst>
                  <a:ext uri="{0D108BD9-81ED-4DB2-BD59-A6C34878D82A}">
                    <a16:rowId xmlns:a16="http://schemas.microsoft.com/office/drawing/2014/main" val="10003"/>
                  </a:ext>
                </a:extLst>
              </a:tr>
              <a:tr h="3674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4.</a:t>
                      </a:r>
                    </a:p>
                  </a:txBody>
                  <a:tcPr anchor="ctr"/>
                </a:tc>
                <a:tc>
                  <a:txBody>
                    <a:bodyPr/>
                    <a:lstStyle/>
                    <a:p>
                      <a:pPr algn="l"/>
                      <a:r>
                        <a:rPr lang="en-US" sz="1400" dirty="0"/>
                        <a:t>Ln(CHST) ~ Oil,</a:t>
                      </a:r>
                      <a:r>
                        <a:rPr lang="en-US" sz="1400" baseline="0" dirty="0"/>
                        <a:t> Lab, </a:t>
                      </a:r>
                    </a:p>
                    <a:p>
                      <a:pPr algn="l"/>
                      <a:r>
                        <a:rPr lang="en-US" sz="1400" baseline="0" dirty="0"/>
                        <a:t>     Stand[Lab], Pre/Post #1</a:t>
                      </a:r>
                      <a:endParaRPr lang="en-US" sz="1400" dirty="0"/>
                    </a:p>
                  </a:txBody>
                  <a:tcPr anchor="ctr"/>
                </a:tc>
                <a:tc>
                  <a:txBody>
                    <a:bodyPr/>
                    <a:lstStyle/>
                    <a:p>
                      <a:pPr algn="ctr"/>
                      <a:r>
                        <a:rPr lang="en-US" sz="1400" dirty="0"/>
                        <a:t>-2.28375</a:t>
                      </a:r>
                    </a:p>
                  </a:txBody>
                  <a:tcPr anchor="ctr"/>
                </a:tc>
                <a:tc>
                  <a:txBody>
                    <a:bodyPr/>
                    <a:lstStyle/>
                    <a:p>
                      <a:pPr algn="ctr"/>
                      <a:r>
                        <a:rPr lang="en-US" sz="1400" dirty="0"/>
                        <a:t>-2.62183</a:t>
                      </a:r>
                    </a:p>
                  </a:txBody>
                  <a:tcPr anchor="ctr"/>
                </a:tc>
                <a:tc>
                  <a:txBody>
                    <a:bodyPr/>
                    <a:lstStyle/>
                    <a:p>
                      <a:pPr marL="0" algn="ctr" rtl="0" eaLnBrk="1" latinLnBrk="0" hangingPunct="1"/>
                      <a:r>
                        <a:rPr kumimoji="0" lang="en-US" sz="1400" kern="1200" dirty="0">
                          <a:solidFill>
                            <a:schemeClr val="dk1"/>
                          </a:solidFill>
                          <a:latin typeface="+mn-lt"/>
                          <a:ea typeface="+mn-ea"/>
                          <a:cs typeface="+mn-cs"/>
                        </a:rPr>
                        <a:t>+0.33808</a:t>
                      </a:r>
                    </a:p>
                  </a:txBody>
                  <a:tcPr anchor="ctr">
                    <a:solidFill>
                      <a:srgbClr val="F7E9E7"/>
                    </a:solidFill>
                  </a:tcPr>
                </a:tc>
                <a:tc>
                  <a:txBody>
                    <a:bodyPr/>
                    <a:lstStyle/>
                    <a:p>
                      <a:pPr algn="ctr"/>
                      <a:r>
                        <a:rPr lang="en-US" sz="1400" dirty="0"/>
                        <a:t>+0.33073</a:t>
                      </a:r>
                    </a:p>
                  </a:txBody>
                  <a:tcPr anchor="ctr">
                    <a:solidFill>
                      <a:srgbClr val="FFFF00"/>
                    </a:solidFill>
                  </a:tcPr>
                </a:tc>
                <a:extLst>
                  <a:ext uri="{0D108BD9-81ED-4DB2-BD59-A6C34878D82A}">
                    <a16:rowId xmlns:a16="http://schemas.microsoft.com/office/drawing/2014/main" val="10004"/>
                  </a:ext>
                </a:extLst>
              </a:tr>
              <a:tr h="3674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Ln(CHST)~ Oil,</a:t>
                      </a:r>
                      <a:r>
                        <a:rPr lang="en-US" sz="1400" baseline="0" dirty="0"/>
                        <a:t> Lab,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     Stand[Lab], Pre/Post #2</a:t>
                      </a:r>
                      <a:endParaRPr lang="en-US" sz="1400" dirty="0"/>
                    </a:p>
                  </a:txBody>
                  <a:tcPr anchor="ctr"/>
                </a:tc>
                <a:tc>
                  <a:txBody>
                    <a:bodyPr/>
                    <a:lstStyle/>
                    <a:p>
                      <a:pPr algn="ctr"/>
                      <a:r>
                        <a:rPr lang="en-US" sz="1400" dirty="0"/>
                        <a:t>-2.31325</a:t>
                      </a:r>
                    </a:p>
                  </a:txBody>
                  <a:tcPr anchor="ctr"/>
                </a:tc>
                <a:tc>
                  <a:txBody>
                    <a:bodyPr/>
                    <a:lstStyle/>
                    <a:p>
                      <a:pPr algn="ctr"/>
                      <a:r>
                        <a:rPr lang="en-US" sz="1400" dirty="0"/>
                        <a:t>-2.63989</a:t>
                      </a:r>
                    </a:p>
                  </a:txBody>
                  <a:tcPr anchor="ctr"/>
                </a:tc>
                <a:tc>
                  <a:txBody>
                    <a:bodyPr/>
                    <a:lstStyle/>
                    <a:p>
                      <a:pPr marL="0" algn="ctr" rtl="0" eaLnBrk="1" latinLnBrk="0" hangingPunct="1"/>
                      <a:r>
                        <a:rPr kumimoji="0" lang="en-US" sz="1400" kern="1200" dirty="0">
                          <a:solidFill>
                            <a:schemeClr val="dk1"/>
                          </a:solidFill>
                          <a:latin typeface="+mn-lt"/>
                          <a:ea typeface="+mn-ea"/>
                          <a:cs typeface="+mn-cs"/>
                        </a:rPr>
                        <a:t>+0.32664</a:t>
                      </a:r>
                    </a:p>
                  </a:txBody>
                  <a:tcPr anchor="ctr">
                    <a:solidFill>
                      <a:srgbClr val="EFCFCC"/>
                    </a:solidFill>
                  </a:tcPr>
                </a:tc>
                <a:tc>
                  <a:txBody>
                    <a:bodyPr/>
                    <a:lstStyle/>
                    <a:p>
                      <a:pPr algn="ctr"/>
                      <a:r>
                        <a:rPr lang="en-US" sz="1400" dirty="0"/>
                        <a:t>+0.34451</a:t>
                      </a:r>
                    </a:p>
                  </a:txBody>
                  <a:tcPr anchor="ctr">
                    <a:solidFill>
                      <a:srgbClr val="FFFF00"/>
                    </a:solidFill>
                  </a:tcPr>
                </a:tc>
                <a:extLst>
                  <a:ext uri="{0D108BD9-81ED-4DB2-BD59-A6C34878D82A}">
                    <a16:rowId xmlns:a16="http://schemas.microsoft.com/office/drawing/2014/main" val="10005"/>
                  </a:ext>
                </a:extLst>
              </a:tr>
              <a:tr h="3674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6.</a:t>
                      </a:r>
                    </a:p>
                  </a:txBody>
                  <a:tcPr anchor="ctr"/>
                </a:tc>
                <a:tc>
                  <a:txBody>
                    <a:bodyPr/>
                    <a:lstStyle/>
                    <a:p>
                      <a:pPr algn="l"/>
                      <a:r>
                        <a:rPr lang="en-US" sz="1400" dirty="0"/>
                        <a:t>Ln(CHST) ~ Oil,</a:t>
                      </a:r>
                      <a:r>
                        <a:rPr lang="en-US" sz="1400" baseline="0" dirty="0"/>
                        <a:t> Lab, </a:t>
                      </a:r>
                    </a:p>
                    <a:p>
                      <a:pPr algn="l"/>
                      <a:r>
                        <a:rPr lang="en-US" sz="1400" baseline="0" dirty="0"/>
                        <a:t>     Stand[Lab], Pre/Post #3</a:t>
                      </a:r>
                      <a:endParaRPr lang="en-US" sz="1400" dirty="0"/>
                    </a:p>
                  </a:txBody>
                  <a:tcPr anchor="ctr"/>
                </a:tc>
                <a:tc>
                  <a:txBody>
                    <a:bodyPr/>
                    <a:lstStyle/>
                    <a:p>
                      <a:pPr algn="ctr"/>
                      <a:r>
                        <a:rPr lang="en-US" sz="1400" dirty="0"/>
                        <a:t>-2.31344</a:t>
                      </a:r>
                    </a:p>
                  </a:txBody>
                  <a:tcPr anchor="ctr"/>
                </a:tc>
                <a:tc>
                  <a:txBody>
                    <a:bodyPr/>
                    <a:lstStyle/>
                    <a:p>
                      <a:pPr algn="ctr"/>
                      <a:r>
                        <a:rPr lang="en-US" sz="1400" dirty="0"/>
                        <a:t>-2.68375</a:t>
                      </a:r>
                    </a:p>
                  </a:txBody>
                  <a:tcPr anchor="ctr"/>
                </a:tc>
                <a:tc>
                  <a:txBody>
                    <a:bodyPr/>
                    <a:lstStyle/>
                    <a:p>
                      <a:pPr marL="0" algn="ctr" rtl="0" eaLnBrk="1" latinLnBrk="0" hangingPunct="1"/>
                      <a:r>
                        <a:rPr kumimoji="0" lang="en-US" sz="1400" kern="1200" dirty="0">
                          <a:solidFill>
                            <a:schemeClr val="dk1"/>
                          </a:solidFill>
                          <a:latin typeface="+mn-lt"/>
                          <a:ea typeface="+mn-ea"/>
                          <a:cs typeface="+mn-cs"/>
                        </a:rPr>
                        <a:t>+0.37031</a:t>
                      </a:r>
                    </a:p>
                  </a:txBody>
                  <a:tcPr anchor="ctr">
                    <a:solidFill>
                      <a:srgbClr val="F7E9E7"/>
                    </a:solidFill>
                  </a:tcPr>
                </a:tc>
                <a:tc>
                  <a:txBody>
                    <a:bodyPr/>
                    <a:lstStyle/>
                    <a:p>
                      <a:pPr marL="0" algn="ctr" rtl="0" eaLnBrk="1" latinLnBrk="0" hangingPunct="1"/>
                      <a:r>
                        <a:rPr kumimoji="0" lang="en-US" sz="1400" kern="1200" dirty="0">
                          <a:solidFill>
                            <a:schemeClr val="dk1"/>
                          </a:solidFill>
                          <a:latin typeface="+mn-lt"/>
                          <a:ea typeface="+mn-ea"/>
                          <a:cs typeface="+mn-cs"/>
                        </a:rPr>
                        <a:t>+0.39137</a:t>
                      </a:r>
                    </a:p>
                  </a:txBody>
                  <a:tcPr anchor="ctr">
                    <a:solidFill>
                      <a:srgbClr val="FFFF00"/>
                    </a:solidFill>
                  </a:tcPr>
                </a:tc>
                <a:extLst>
                  <a:ext uri="{0D108BD9-81ED-4DB2-BD59-A6C34878D82A}">
                    <a16:rowId xmlns:a16="http://schemas.microsoft.com/office/drawing/2014/main" val="10006"/>
                  </a:ext>
                </a:extLst>
              </a:tr>
            </a:tbl>
          </a:graphicData>
        </a:graphic>
      </p:graphicFrame>
      <p:sp>
        <p:nvSpPr>
          <p:cNvPr id="8" name="TextBox 7"/>
          <p:cNvSpPr txBox="1"/>
          <p:nvPr/>
        </p:nvSpPr>
        <p:spPr>
          <a:xfrm>
            <a:off x="2148015" y="858513"/>
            <a:ext cx="7620000" cy="923330"/>
          </a:xfrm>
          <a:prstGeom prst="rect">
            <a:avLst/>
          </a:prstGeom>
          <a:noFill/>
        </p:spPr>
        <p:txBody>
          <a:bodyPr wrap="square" rtlCol="0">
            <a:spAutoFit/>
          </a:bodyPr>
          <a:lstStyle/>
          <a:p>
            <a:r>
              <a:rPr lang="en-US" dirty="0"/>
              <a:t>Below are some options for corrections to be applied to all tests depending on when you choose to identify the start of the shift and the type of correction factor you wish to apply (before of after transformation). </a:t>
            </a:r>
          </a:p>
        </p:txBody>
      </p:sp>
      <p:sp>
        <p:nvSpPr>
          <p:cNvPr id="2" name="TextBox 1"/>
          <p:cNvSpPr txBox="1"/>
          <p:nvPr/>
        </p:nvSpPr>
        <p:spPr>
          <a:xfrm>
            <a:off x="2590800" y="6021169"/>
            <a:ext cx="7315200" cy="923330"/>
          </a:xfrm>
          <a:prstGeom prst="rect">
            <a:avLst/>
          </a:prstGeom>
          <a:noFill/>
        </p:spPr>
        <p:txBody>
          <a:bodyPr wrap="square" rtlCol="0">
            <a:spAutoFit/>
          </a:bodyPr>
          <a:lstStyle/>
          <a:p>
            <a:r>
              <a:rPr lang="en-US" dirty="0"/>
              <a:t>*Calculated by using the prediction equation to predict average performance across all lab-stands in the “post” period (did not use nested stand term here, but lab-stand).</a:t>
            </a:r>
          </a:p>
        </p:txBody>
      </p:sp>
    </p:spTree>
    <p:extLst>
      <p:ext uri="{BB962C8B-B14F-4D97-AF65-F5344CB8AC3E}">
        <p14:creationId xmlns:p14="http://schemas.microsoft.com/office/powerpoint/2010/main" val="4194073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
          </p:nvPr>
        </p:nvPicPr>
        <p:blipFill>
          <a:blip r:embed="rId2"/>
          <a:stretch>
            <a:fillRect/>
          </a:stretch>
        </p:blipFill>
        <p:spPr>
          <a:xfrm>
            <a:off x="2438400" y="1752601"/>
            <a:ext cx="7772400" cy="4542119"/>
          </a:xfrm>
          <a:prstGeom prst="rect">
            <a:avLst/>
          </a:prstGeom>
        </p:spPr>
      </p:pic>
      <p:sp>
        <p:nvSpPr>
          <p:cNvPr id="2" name="Title 1"/>
          <p:cNvSpPr>
            <a:spLocks noGrp="1"/>
          </p:cNvSpPr>
          <p:nvPr>
            <p:ph type="title"/>
          </p:nvPr>
        </p:nvSpPr>
        <p:spPr>
          <a:xfrm>
            <a:off x="2321052" y="341173"/>
            <a:ext cx="9067800" cy="685800"/>
          </a:xfrm>
        </p:spPr>
        <p:txBody>
          <a:bodyPr>
            <a:noAutofit/>
          </a:bodyPr>
          <a:lstStyle/>
          <a:p>
            <a:r>
              <a:rPr lang="en-US" sz="2800" dirty="0"/>
              <a:t>Ln(CHST+CF) with Measurement Correction Factor #1</a:t>
            </a:r>
            <a:br>
              <a:rPr lang="en-US" sz="2800" dirty="0"/>
            </a:br>
            <a:r>
              <a:rPr lang="en-US" sz="2800" dirty="0"/>
              <a:t>-Corrected To Target</a:t>
            </a:r>
          </a:p>
        </p:txBody>
      </p:sp>
      <p:sp>
        <p:nvSpPr>
          <p:cNvPr id="3" name="Slide Number Placeholder 2"/>
          <p:cNvSpPr>
            <a:spLocks noGrp="1"/>
          </p:cNvSpPr>
          <p:nvPr>
            <p:ph type="sldNum" sz="quarter" idx="12"/>
          </p:nvPr>
        </p:nvSpPr>
        <p:spPr/>
        <p:txBody>
          <a:bodyPr/>
          <a:lstStyle/>
          <a:p>
            <a:fld id="{6BD46921-C75C-4323-A4F1-EF7824FC3CBC}" type="slidenum">
              <a:rPr lang="en-US" smtClean="0"/>
              <a:pPr/>
              <a:t>36</a:t>
            </a:fld>
            <a:endParaRPr lang="en-US" dirty="0"/>
          </a:p>
        </p:txBody>
      </p:sp>
      <p:cxnSp>
        <p:nvCxnSpPr>
          <p:cNvPr id="7" name="Straight Connector 6"/>
          <p:cNvCxnSpPr/>
          <p:nvPr/>
        </p:nvCxnSpPr>
        <p:spPr>
          <a:xfrm flipV="1">
            <a:off x="7696200" y="1905000"/>
            <a:ext cx="0" cy="3886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95800" y="1981201"/>
            <a:ext cx="2438400" cy="646331"/>
          </a:xfrm>
          <a:prstGeom prst="rect">
            <a:avLst/>
          </a:prstGeom>
          <a:noFill/>
        </p:spPr>
        <p:txBody>
          <a:bodyPr wrap="square" rtlCol="0">
            <a:spAutoFit/>
          </a:bodyPr>
          <a:lstStyle/>
          <a:p>
            <a:r>
              <a:rPr lang="en-US" dirty="0"/>
              <a:t>Tests after here corrected</a:t>
            </a:r>
          </a:p>
        </p:txBody>
      </p:sp>
      <p:cxnSp>
        <p:nvCxnSpPr>
          <p:cNvPr id="10" name="Straight Arrow Connector 9"/>
          <p:cNvCxnSpPr/>
          <p:nvPr/>
        </p:nvCxnSpPr>
        <p:spPr>
          <a:xfrm>
            <a:off x="6854952" y="2186461"/>
            <a:ext cx="685800" cy="228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38400" y="1003639"/>
            <a:ext cx="7696200" cy="646331"/>
          </a:xfrm>
          <a:prstGeom prst="rect">
            <a:avLst/>
          </a:prstGeom>
          <a:noFill/>
        </p:spPr>
        <p:txBody>
          <a:bodyPr wrap="square" rtlCol="0">
            <a:spAutoFit/>
          </a:bodyPr>
          <a:lstStyle/>
          <a:p>
            <a:r>
              <a:rPr lang="en-US" dirty="0"/>
              <a:t>Reference tests shown below on of after 08/08/2019 have the measurement correction factor of +0.0253 applied.</a:t>
            </a:r>
          </a:p>
        </p:txBody>
      </p:sp>
    </p:spTree>
    <p:extLst>
      <p:ext uri="{BB962C8B-B14F-4D97-AF65-F5344CB8AC3E}">
        <p14:creationId xmlns:p14="http://schemas.microsoft.com/office/powerpoint/2010/main" val="2211124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a:stretch>
            <a:fillRect/>
          </a:stretch>
        </p:blipFill>
        <p:spPr>
          <a:xfrm>
            <a:off x="2388089" y="1828800"/>
            <a:ext cx="7823532" cy="4572000"/>
          </a:xfrm>
          <a:prstGeom prst="rect">
            <a:avLst/>
          </a:prstGeom>
        </p:spPr>
      </p:pic>
      <p:sp>
        <p:nvSpPr>
          <p:cNvPr id="2" name="Title 1"/>
          <p:cNvSpPr>
            <a:spLocks noGrp="1"/>
          </p:cNvSpPr>
          <p:nvPr>
            <p:ph type="title"/>
          </p:nvPr>
        </p:nvSpPr>
        <p:spPr>
          <a:xfrm>
            <a:off x="2286000" y="152400"/>
            <a:ext cx="8458200" cy="685800"/>
          </a:xfrm>
        </p:spPr>
        <p:txBody>
          <a:bodyPr>
            <a:normAutofit/>
          </a:bodyPr>
          <a:lstStyle/>
          <a:p>
            <a:r>
              <a:rPr lang="en-US" sz="3200" dirty="0"/>
              <a:t>LN(CHST+CF) with Measurement C.F. #1</a:t>
            </a:r>
          </a:p>
        </p:txBody>
      </p:sp>
      <p:sp>
        <p:nvSpPr>
          <p:cNvPr id="3" name="Slide Number Placeholder 2"/>
          <p:cNvSpPr>
            <a:spLocks noGrp="1"/>
          </p:cNvSpPr>
          <p:nvPr>
            <p:ph type="sldNum" sz="quarter" idx="12"/>
          </p:nvPr>
        </p:nvSpPr>
        <p:spPr/>
        <p:txBody>
          <a:bodyPr/>
          <a:lstStyle/>
          <a:p>
            <a:fld id="{6BD46921-C75C-4323-A4F1-EF7824FC3CBC}" type="slidenum">
              <a:rPr lang="en-US" smtClean="0"/>
              <a:pPr/>
              <a:t>37</a:t>
            </a:fld>
            <a:endParaRPr lang="en-US" dirty="0"/>
          </a:p>
        </p:txBody>
      </p:sp>
      <p:cxnSp>
        <p:nvCxnSpPr>
          <p:cNvPr id="7" name="Straight Connector 6"/>
          <p:cNvCxnSpPr/>
          <p:nvPr/>
        </p:nvCxnSpPr>
        <p:spPr>
          <a:xfrm flipV="1">
            <a:off x="7620000" y="1905000"/>
            <a:ext cx="0" cy="4038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95800" y="1981201"/>
            <a:ext cx="2438400" cy="646331"/>
          </a:xfrm>
          <a:prstGeom prst="rect">
            <a:avLst/>
          </a:prstGeom>
          <a:noFill/>
        </p:spPr>
        <p:txBody>
          <a:bodyPr wrap="square" rtlCol="0">
            <a:spAutoFit/>
          </a:bodyPr>
          <a:lstStyle/>
          <a:p>
            <a:r>
              <a:rPr lang="en-US" dirty="0"/>
              <a:t>Tests after here corrected</a:t>
            </a:r>
          </a:p>
        </p:txBody>
      </p:sp>
      <p:cxnSp>
        <p:nvCxnSpPr>
          <p:cNvPr id="10" name="Straight Arrow Connector 9"/>
          <p:cNvCxnSpPr/>
          <p:nvPr/>
        </p:nvCxnSpPr>
        <p:spPr>
          <a:xfrm>
            <a:off x="6854952" y="2186461"/>
            <a:ext cx="685800" cy="228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25159" y="954040"/>
            <a:ext cx="7696200" cy="646331"/>
          </a:xfrm>
          <a:prstGeom prst="rect">
            <a:avLst/>
          </a:prstGeom>
          <a:noFill/>
        </p:spPr>
        <p:txBody>
          <a:bodyPr wrap="square" rtlCol="0">
            <a:spAutoFit/>
          </a:bodyPr>
          <a:lstStyle/>
          <a:p>
            <a:r>
              <a:rPr lang="en-US" dirty="0"/>
              <a:t>Reference tests shown below on of after 08/08/2019 have the measurement correction factor of +0.0253 applied.</a:t>
            </a:r>
          </a:p>
        </p:txBody>
      </p:sp>
    </p:spTree>
    <p:extLst>
      <p:ext uri="{BB962C8B-B14F-4D97-AF65-F5344CB8AC3E}">
        <p14:creationId xmlns:p14="http://schemas.microsoft.com/office/powerpoint/2010/main" val="759520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p:cNvPicPr>
            <a:picLocks noGrp="1" noChangeAspect="1"/>
          </p:cNvPicPr>
          <p:nvPr>
            <p:ph sz="quarter" idx="1"/>
          </p:nvPr>
        </p:nvPicPr>
        <p:blipFill>
          <a:blip r:embed="rId2"/>
          <a:stretch>
            <a:fillRect/>
          </a:stretch>
        </p:blipFill>
        <p:spPr>
          <a:xfrm>
            <a:off x="2400300" y="1828800"/>
            <a:ext cx="8039100" cy="4697976"/>
          </a:xfrm>
          <a:prstGeom prst="rect">
            <a:avLst/>
          </a:prstGeom>
        </p:spPr>
      </p:pic>
      <p:sp>
        <p:nvSpPr>
          <p:cNvPr id="2" name="Title 1"/>
          <p:cNvSpPr>
            <a:spLocks noGrp="1"/>
          </p:cNvSpPr>
          <p:nvPr>
            <p:ph type="title"/>
          </p:nvPr>
        </p:nvSpPr>
        <p:spPr>
          <a:xfrm>
            <a:off x="2209800" y="381000"/>
            <a:ext cx="9067800" cy="685800"/>
          </a:xfrm>
        </p:spPr>
        <p:txBody>
          <a:bodyPr>
            <a:noAutofit/>
          </a:bodyPr>
          <a:lstStyle/>
          <a:p>
            <a:r>
              <a:rPr lang="en-US" sz="2800" dirty="0"/>
              <a:t>Ln(CHST+CF) with Measurement Correction Factor #3</a:t>
            </a:r>
            <a:br>
              <a:rPr lang="en-US" sz="2800" dirty="0"/>
            </a:br>
            <a:r>
              <a:rPr lang="en-US" sz="2800" dirty="0"/>
              <a:t>-Corrected To Target</a:t>
            </a:r>
          </a:p>
        </p:txBody>
      </p:sp>
      <p:sp>
        <p:nvSpPr>
          <p:cNvPr id="3" name="Slide Number Placeholder 2"/>
          <p:cNvSpPr>
            <a:spLocks noGrp="1"/>
          </p:cNvSpPr>
          <p:nvPr>
            <p:ph type="sldNum" sz="quarter" idx="12"/>
          </p:nvPr>
        </p:nvSpPr>
        <p:spPr/>
        <p:txBody>
          <a:bodyPr/>
          <a:lstStyle/>
          <a:p>
            <a:fld id="{6BD46921-C75C-4323-A4F1-EF7824FC3CBC}" type="slidenum">
              <a:rPr lang="en-US" smtClean="0"/>
              <a:pPr/>
              <a:t>38</a:t>
            </a:fld>
            <a:endParaRPr lang="en-US" dirty="0"/>
          </a:p>
        </p:txBody>
      </p:sp>
      <p:cxnSp>
        <p:nvCxnSpPr>
          <p:cNvPr id="7" name="Straight Connector 6"/>
          <p:cNvCxnSpPr/>
          <p:nvPr/>
        </p:nvCxnSpPr>
        <p:spPr>
          <a:xfrm flipV="1">
            <a:off x="8686800" y="2105110"/>
            <a:ext cx="0" cy="3886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85486" y="2105111"/>
            <a:ext cx="2438400" cy="646331"/>
          </a:xfrm>
          <a:prstGeom prst="rect">
            <a:avLst/>
          </a:prstGeom>
          <a:noFill/>
        </p:spPr>
        <p:txBody>
          <a:bodyPr wrap="square" rtlCol="0">
            <a:spAutoFit/>
          </a:bodyPr>
          <a:lstStyle/>
          <a:p>
            <a:r>
              <a:rPr lang="en-US" dirty="0"/>
              <a:t>Tests after here corrected</a:t>
            </a:r>
          </a:p>
        </p:txBody>
      </p:sp>
      <p:cxnSp>
        <p:nvCxnSpPr>
          <p:cNvPr id="10" name="Straight Arrow Connector 9"/>
          <p:cNvCxnSpPr/>
          <p:nvPr/>
        </p:nvCxnSpPr>
        <p:spPr>
          <a:xfrm>
            <a:off x="7807410" y="2325818"/>
            <a:ext cx="685800" cy="228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00300" y="1078316"/>
            <a:ext cx="7696200" cy="646331"/>
          </a:xfrm>
          <a:prstGeom prst="rect">
            <a:avLst/>
          </a:prstGeom>
          <a:noFill/>
        </p:spPr>
        <p:txBody>
          <a:bodyPr wrap="square" rtlCol="0">
            <a:spAutoFit/>
          </a:bodyPr>
          <a:lstStyle/>
          <a:p>
            <a:r>
              <a:rPr lang="en-US" dirty="0"/>
              <a:t>Reference tests shown below on of after 06/28/2020 have the measurement correction factor of +0.0296 applied.</a:t>
            </a:r>
          </a:p>
        </p:txBody>
      </p:sp>
    </p:spTree>
    <p:extLst>
      <p:ext uri="{BB962C8B-B14F-4D97-AF65-F5344CB8AC3E}">
        <p14:creationId xmlns:p14="http://schemas.microsoft.com/office/powerpoint/2010/main" val="2527020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quarter" idx="1"/>
          </p:nvPr>
        </p:nvPicPr>
        <p:blipFill>
          <a:blip r:embed="rId2"/>
          <a:stretch>
            <a:fillRect/>
          </a:stretch>
        </p:blipFill>
        <p:spPr>
          <a:xfrm>
            <a:off x="2286000" y="1716209"/>
            <a:ext cx="8171302" cy="4775234"/>
          </a:xfrm>
          <a:prstGeom prst="rect">
            <a:avLst/>
          </a:prstGeom>
        </p:spPr>
      </p:pic>
      <p:sp>
        <p:nvSpPr>
          <p:cNvPr id="2" name="Title 1"/>
          <p:cNvSpPr>
            <a:spLocks noGrp="1"/>
          </p:cNvSpPr>
          <p:nvPr>
            <p:ph type="title"/>
          </p:nvPr>
        </p:nvSpPr>
        <p:spPr>
          <a:xfrm>
            <a:off x="2286000" y="152400"/>
            <a:ext cx="8458200" cy="685800"/>
          </a:xfrm>
        </p:spPr>
        <p:txBody>
          <a:bodyPr>
            <a:normAutofit/>
          </a:bodyPr>
          <a:lstStyle/>
          <a:p>
            <a:r>
              <a:rPr lang="en-US" sz="3200" dirty="0"/>
              <a:t>LN(CHST+CF) with Measurement C.F. #3</a:t>
            </a:r>
          </a:p>
        </p:txBody>
      </p:sp>
      <p:sp>
        <p:nvSpPr>
          <p:cNvPr id="3" name="Slide Number Placeholder 2"/>
          <p:cNvSpPr>
            <a:spLocks noGrp="1"/>
          </p:cNvSpPr>
          <p:nvPr>
            <p:ph type="sldNum" sz="quarter" idx="12"/>
          </p:nvPr>
        </p:nvSpPr>
        <p:spPr/>
        <p:txBody>
          <a:bodyPr/>
          <a:lstStyle/>
          <a:p>
            <a:fld id="{6BD46921-C75C-4323-A4F1-EF7824FC3CBC}" type="slidenum">
              <a:rPr lang="en-US" smtClean="0"/>
              <a:pPr/>
              <a:t>39</a:t>
            </a:fld>
            <a:endParaRPr lang="en-US" dirty="0"/>
          </a:p>
        </p:txBody>
      </p:sp>
      <p:cxnSp>
        <p:nvCxnSpPr>
          <p:cNvPr id="7" name="Straight Connector 6"/>
          <p:cNvCxnSpPr/>
          <p:nvPr/>
        </p:nvCxnSpPr>
        <p:spPr>
          <a:xfrm flipV="1">
            <a:off x="8686800" y="1981200"/>
            <a:ext cx="0" cy="4038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10200" y="1898572"/>
            <a:ext cx="2438400" cy="646331"/>
          </a:xfrm>
          <a:prstGeom prst="rect">
            <a:avLst/>
          </a:prstGeom>
          <a:noFill/>
        </p:spPr>
        <p:txBody>
          <a:bodyPr wrap="square" rtlCol="0">
            <a:spAutoFit/>
          </a:bodyPr>
          <a:lstStyle/>
          <a:p>
            <a:r>
              <a:rPr lang="en-US" dirty="0"/>
              <a:t>Tests after here corrected</a:t>
            </a:r>
          </a:p>
        </p:txBody>
      </p:sp>
      <p:cxnSp>
        <p:nvCxnSpPr>
          <p:cNvPr id="10" name="Straight Arrow Connector 9"/>
          <p:cNvCxnSpPr/>
          <p:nvPr/>
        </p:nvCxnSpPr>
        <p:spPr>
          <a:xfrm>
            <a:off x="7819768" y="2153603"/>
            <a:ext cx="685800" cy="228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25159" y="954040"/>
            <a:ext cx="7696200" cy="646331"/>
          </a:xfrm>
          <a:prstGeom prst="rect">
            <a:avLst/>
          </a:prstGeom>
          <a:noFill/>
        </p:spPr>
        <p:txBody>
          <a:bodyPr wrap="square" rtlCol="0">
            <a:spAutoFit/>
          </a:bodyPr>
          <a:lstStyle/>
          <a:p>
            <a:r>
              <a:rPr lang="en-US" dirty="0"/>
              <a:t>Reference tests shown below on of after 06/28/2020 have the measurement correction factor of +0.0296 applied.</a:t>
            </a:r>
          </a:p>
        </p:txBody>
      </p:sp>
    </p:spTree>
    <p:extLst>
      <p:ext uri="{BB962C8B-B14F-4D97-AF65-F5344CB8AC3E}">
        <p14:creationId xmlns:p14="http://schemas.microsoft.com/office/powerpoint/2010/main" val="70137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90333-5CCB-4778-8B7E-5695C1504ABE}"/>
              </a:ext>
            </a:extLst>
          </p:cNvPr>
          <p:cNvSpPr>
            <a:spLocks noGrp="1"/>
          </p:cNvSpPr>
          <p:nvPr>
            <p:ph type="title"/>
          </p:nvPr>
        </p:nvSpPr>
        <p:spPr>
          <a:xfrm>
            <a:off x="838200" y="365126"/>
            <a:ext cx="10515600" cy="715530"/>
          </a:xfrm>
        </p:spPr>
        <p:txBody>
          <a:bodyPr/>
          <a:lstStyle/>
          <a:p>
            <a:r>
              <a:rPr lang="en-US" dirty="0"/>
              <a:t>Severity Shift - </a:t>
            </a:r>
          </a:p>
        </p:txBody>
      </p:sp>
      <p:sp>
        <p:nvSpPr>
          <p:cNvPr id="3" name="Content Placeholder 2">
            <a:extLst>
              <a:ext uri="{FF2B5EF4-FFF2-40B4-BE49-F238E27FC236}">
                <a16:creationId xmlns:a16="http://schemas.microsoft.com/office/drawing/2014/main" id="{30E66A33-2965-4332-AFC0-8D2CD3DEB90E}"/>
              </a:ext>
            </a:extLst>
          </p:cNvPr>
          <p:cNvSpPr>
            <a:spLocks noGrp="1"/>
          </p:cNvSpPr>
          <p:nvPr>
            <p:ph idx="1"/>
          </p:nvPr>
        </p:nvSpPr>
        <p:spPr>
          <a:xfrm>
            <a:off x="838200" y="1080656"/>
            <a:ext cx="10515600" cy="5096307"/>
          </a:xfrm>
        </p:spPr>
        <p:txBody>
          <a:bodyPr/>
          <a:lstStyle/>
          <a:p>
            <a:r>
              <a:rPr lang="en-US" dirty="0"/>
              <a:t>Travis reviewed the mathematical options that were considered in June of 2021.  See attached presentation.</a:t>
            </a:r>
          </a:p>
          <a:p>
            <a:r>
              <a:rPr lang="en-US" dirty="0"/>
              <a:t>Travis to schedule a statistician meeting to review the options and plan a presentation to the surveillance panel.</a:t>
            </a:r>
          </a:p>
          <a:p>
            <a:endParaRPr lang="en-US" dirty="0"/>
          </a:p>
        </p:txBody>
      </p:sp>
    </p:spTree>
    <p:extLst>
      <p:ext uri="{BB962C8B-B14F-4D97-AF65-F5344CB8AC3E}">
        <p14:creationId xmlns:p14="http://schemas.microsoft.com/office/powerpoint/2010/main" val="1814799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
          </p:nvPr>
        </p:nvPicPr>
        <p:blipFill>
          <a:blip r:embed="rId2"/>
          <a:stretch>
            <a:fillRect/>
          </a:stretch>
        </p:blipFill>
        <p:spPr>
          <a:xfrm>
            <a:off x="2438400" y="1706282"/>
            <a:ext cx="7772400" cy="4542119"/>
          </a:xfrm>
          <a:prstGeom prst="rect">
            <a:avLst/>
          </a:prstGeom>
        </p:spPr>
      </p:pic>
      <p:sp>
        <p:nvSpPr>
          <p:cNvPr id="2" name="Title 1"/>
          <p:cNvSpPr>
            <a:spLocks noGrp="1"/>
          </p:cNvSpPr>
          <p:nvPr>
            <p:ph type="title"/>
          </p:nvPr>
        </p:nvSpPr>
        <p:spPr>
          <a:xfrm>
            <a:off x="2321052" y="125970"/>
            <a:ext cx="9067800" cy="685800"/>
          </a:xfrm>
        </p:spPr>
        <p:txBody>
          <a:bodyPr>
            <a:noAutofit/>
          </a:bodyPr>
          <a:lstStyle/>
          <a:p>
            <a:r>
              <a:rPr lang="en-US" sz="2800" dirty="0"/>
              <a:t>Ln(CHST)+CF with Correction Factor #4</a:t>
            </a:r>
          </a:p>
        </p:txBody>
      </p:sp>
      <p:sp>
        <p:nvSpPr>
          <p:cNvPr id="3" name="Slide Number Placeholder 2"/>
          <p:cNvSpPr>
            <a:spLocks noGrp="1"/>
          </p:cNvSpPr>
          <p:nvPr>
            <p:ph type="sldNum" sz="quarter" idx="12"/>
          </p:nvPr>
        </p:nvSpPr>
        <p:spPr/>
        <p:txBody>
          <a:bodyPr/>
          <a:lstStyle/>
          <a:p>
            <a:fld id="{6BD46921-C75C-4323-A4F1-EF7824FC3CBC}" type="slidenum">
              <a:rPr lang="en-US" smtClean="0"/>
              <a:pPr/>
              <a:t>40</a:t>
            </a:fld>
            <a:endParaRPr lang="en-US" dirty="0"/>
          </a:p>
        </p:txBody>
      </p:sp>
      <p:cxnSp>
        <p:nvCxnSpPr>
          <p:cNvPr id="7" name="Straight Connector 6"/>
          <p:cNvCxnSpPr/>
          <p:nvPr/>
        </p:nvCxnSpPr>
        <p:spPr>
          <a:xfrm flipV="1">
            <a:off x="7696200" y="1905000"/>
            <a:ext cx="0" cy="3886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95800" y="1981201"/>
            <a:ext cx="2438400" cy="646331"/>
          </a:xfrm>
          <a:prstGeom prst="rect">
            <a:avLst/>
          </a:prstGeom>
          <a:noFill/>
        </p:spPr>
        <p:txBody>
          <a:bodyPr wrap="square" rtlCol="0">
            <a:spAutoFit/>
          </a:bodyPr>
          <a:lstStyle/>
          <a:p>
            <a:r>
              <a:rPr lang="en-US" dirty="0"/>
              <a:t>Tests after here corrected</a:t>
            </a:r>
          </a:p>
        </p:txBody>
      </p:sp>
      <p:cxnSp>
        <p:nvCxnSpPr>
          <p:cNvPr id="10" name="Straight Arrow Connector 9"/>
          <p:cNvCxnSpPr/>
          <p:nvPr/>
        </p:nvCxnSpPr>
        <p:spPr>
          <a:xfrm>
            <a:off x="6854952" y="2186461"/>
            <a:ext cx="685800" cy="228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38400" y="914401"/>
            <a:ext cx="7696200" cy="646331"/>
          </a:xfrm>
          <a:prstGeom prst="rect">
            <a:avLst/>
          </a:prstGeom>
          <a:noFill/>
        </p:spPr>
        <p:txBody>
          <a:bodyPr wrap="square" rtlCol="0">
            <a:spAutoFit/>
          </a:bodyPr>
          <a:lstStyle/>
          <a:p>
            <a:r>
              <a:rPr lang="en-US" dirty="0"/>
              <a:t>Reference tests shown below on of after 08/08/2019 have the post-transformation (typical application) correction factor of +0.33073 applied.</a:t>
            </a:r>
          </a:p>
        </p:txBody>
      </p:sp>
    </p:spTree>
    <p:extLst>
      <p:ext uri="{BB962C8B-B14F-4D97-AF65-F5344CB8AC3E}">
        <p14:creationId xmlns:p14="http://schemas.microsoft.com/office/powerpoint/2010/main" val="2129150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a:stretch>
            <a:fillRect/>
          </a:stretch>
        </p:blipFill>
        <p:spPr>
          <a:xfrm>
            <a:off x="2356022" y="1668182"/>
            <a:ext cx="7967988" cy="4656419"/>
          </a:xfrm>
          <a:prstGeom prst="rect">
            <a:avLst/>
          </a:prstGeom>
        </p:spPr>
      </p:pic>
      <p:sp>
        <p:nvSpPr>
          <p:cNvPr id="2" name="Title 1"/>
          <p:cNvSpPr>
            <a:spLocks noGrp="1"/>
          </p:cNvSpPr>
          <p:nvPr>
            <p:ph type="title"/>
          </p:nvPr>
        </p:nvSpPr>
        <p:spPr>
          <a:xfrm>
            <a:off x="2362200" y="162012"/>
            <a:ext cx="8458200" cy="685800"/>
          </a:xfrm>
        </p:spPr>
        <p:txBody>
          <a:bodyPr>
            <a:normAutofit/>
          </a:bodyPr>
          <a:lstStyle/>
          <a:p>
            <a:r>
              <a:rPr lang="en-US" sz="2800" dirty="0"/>
              <a:t>Ln(CHST)+CF with Correction Factor #4</a:t>
            </a:r>
          </a:p>
        </p:txBody>
      </p:sp>
      <p:sp>
        <p:nvSpPr>
          <p:cNvPr id="3" name="Slide Number Placeholder 2"/>
          <p:cNvSpPr>
            <a:spLocks noGrp="1"/>
          </p:cNvSpPr>
          <p:nvPr>
            <p:ph type="sldNum" sz="quarter" idx="12"/>
          </p:nvPr>
        </p:nvSpPr>
        <p:spPr/>
        <p:txBody>
          <a:bodyPr/>
          <a:lstStyle/>
          <a:p>
            <a:fld id="{6BD46921-C75C-4323-A4F1-EF7824FC3CBC}" type="slidenum">
              <a:rPr lang="en-US" smtClean="0"/>
              <a:pPr/>
              <a:t>41</a:t>
            </a:fld>
            <a:endParaRPr lang="en-US" dirty="0"/>
          </a:p>
        </p:txBody>
      </p:sp>
      <p:cxnSp>
        <p:nvCxnSpPr>
          <p:cNvPr id="7" name="Straight Connector 6"/>
          <p:cNvCxnSpPr/>
          <p:nvPr/>
        </p:nvCxnSpPr>
        <p:spPr>
          <a:xfrm flipV="1">
            <a:off x="7696200" y="1752600"/>
            <a:ext cx="0" cy="4038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95800" y="1981201"/>
            <a:ext cx="2438400" cy="646331"/>
          </a:xfrm>
          <a:prstGeom prst="rect">
            <a:avLst/>
          </a:prstGeom>
          <a:noFill/>
        </p:spPr>
        <p:txBody>
          <a:bodyPr wrap="square" rtlCol="0">
            <a:spAutoFit/>
          </a:bodyPr>
          <a:lstStyle/>
          <a:p>
            <a:r>
              <a:rPr lang="en-US" dirty="0"/>
              <a:t>Tests after here corrected</a:t>
            </a:r>
          </a:p>
        </p:txBody>
      </p:sp>
      <p:cxnSp>
        <p:nvCxnSpPr>
          <p:cNvPr id="10" name="Straight Arrow Connector 9"/>
          <p:cNvCxnSpPr/>
          <p:nvPr/>
        </p:nvCxnSpPr>
        <p:spPr>
          <a:xfrm>
            <a:off x="6854952" y="2186461"/>
            <a:ext cx="685800" cy="228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14862" y="914401"/>
            <a:ext cx="7696200" cy="646331"/>
          </a:xfrm>
          <a:prstGeom prst="rect">
            <a:avLst/>
          </a:prstGeom>
          <a:noFill/>
        </p:spPr>
        <p:txBody>
          <a:bodyPr wrap="square" rtlCol="0">
            <a:spAutoFit/>
          </a:bodyPr>
          <a:lstStyle/>
          <a:p>
            <a:r>
              <a:rPr lang="en-US" dirty="0"/>
              <a:t>Reference tests shown below on of after 08/08/2019 have the post-transformation (typical application) correction factor of +0.33073 applied.</a:t>
            </a:r>
          </a:p>
        </p:txBody>
      </p:sp>
    </p:spTree>
    <p:extLst>
      <p:ext uri="{BB962C8B-B14F-4D97-AF65-F5344CB8AC3E}">
        <p14:creationId xmlns:p14="http://schemas.microsoft.com/office/powerpoint/2010/main" val="756975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p:cNvPicPr>
            <a:picLocks noGrp="1" noChangeAspect="1"/>
          </p:cNvPicPr>
          <p:nvPr>
            <p:ph sz="quarter" idx="1"/>
          </p:nvPr>
        </p:nvPicPr>
        <p:blipFill>
          <a:blip r:embed="rId2"/>
          <a:stretch>
            <a:fillRect/>
          </a:stretch>
        </p:blipFill>
        <p:spPr>
          <a:xfrm>
            <a:off x="2362200" y="2209800"/>
            <a:ext cx="7772400" cy="4530620"/>
          </a:xfrm>
          <a:prstGeom prst="rect">
            <a:avLst/>
          </a:prstGeom>
        </p:spPr>
      </p:pic>
      <p:sp>
        <p:nvSpPr>
          <p:cNvPr id="2" name="Title 1"/>
          <p:cNvSpPr>
            <a:spLocks noGrp="1"/>
          </p:cNvSpPr>
          <p:nvPr>
            <p:ph type="title"/>
          </p:nvPr>
        </p:nvSpPr>
        <p:spPr>
          <a:xfrm>
            <a:off x="2438400" y="609600"/>
            <a:ext cx="7772400" cy="639762"/>
          </a:xfrm>
        </p:spPr>
        <p:txBody>
          <a:bodyPr>
            <a:normAutofit fontScale="90000"/>
          </a:bodyPr>
          <a:lstStyle/>
          <a:p>
            <a:r>
              <a:rPr lang="en-US" dirty="0"/>
              <a:t>What about a non-constant C.F.?</a:t>
            </a:r>
            <a:br>
              <a:rPr lang="en-US" dirty="0"/>
            </a:br>
            <a:r>
              <a:rPr lang="en-US" dirty="0"/>
              <a:t>-Using Post #1 &amp; #3 Modeled Means</a:t>
            </a:r>
          </a:p>
        </p:txBody>
      </p:sp>
      <p:sp>
        <p:nvSpPr>
          <p:cNvPr id="3" name="Slide Number Placeholder 2"/>
          <p:cNvSpPr>
            <a:spLocks noGrp="1"/>
          </p:cNvSpPr>
          <p:nvPr>
            <p:ph type="sldNum" sz="quarter" idx="12"/>
          </p:nvPr>
        </p:nvSpPr>
        <p:spPr/>
        <p:txBody>
          <a:bodyPr/>
          <a:lstStyle/>
          <a:p>
            <a:fld id="{6BD46921-C75C-4323-A4F1-EF7824FC3CBC}" type="slidenum">
              <a:rPr lang="en-US" smtClean="0"/>
              <a:pPr/>
              <a:t>42</a:t>
            </a:fld>
            <a:endParaRPr lang="en-US" dirty="0"/>
          </a:p>
        </p:txBody>
      </p:sp>
      <p:sp>
        <p:nvSpPr>
          <p:cNvPr id="6" name="TextBox 5"/>
          <p:cNvSpPr txBox="1"/>
          <p:nvPr/>
        </p:nvSpPr>
        <p:spPr>
          <a:xfrm>
            <a:off x="2438400" y="1249362"/>
            <a:ext cx="7620000" cy="923330"/>
          </a:xfrm>
          <a:prstGeom prst="rect">
            <a:avLst/>
          </a:prstGeom>
          <a:noFill/>
        </p:spPr>
        <p:txBody>
          <a:bodyPr wrap="square" rtlCol="0">
            <a:spAutoFit/>
          </a:bodyPr>
          <a:lstStyle/>
          <a:p>
            <a:r>
              <a:rPr lang="en-US" dirty="0"/>
              <a:t>The below shows how the correction factor would increase with improved oil performance.  This assumes candidates are showing the same trend as the reference oils by level. </a:t>
            </a:r>
          </a:p>
        </p:txBody>
      </p:sp>
      <p:sp>
        <p:nvSpPr>
          <p:cNvPr id="7" name="TextBox 6"/>
          <p:cNvSpPr txBox="1"/>
          <p:nvPr/>
        </p:nvSpPr>
        <p:spPr>
          <a:xfrm>
            <a:off x="5486400" y="2737045"/>
            <a:ext cx="3886200" cy="646331"/>
          </a:xfrm>
          <a:prstGeom prst="rect">
            <a:avLst/>
          </a:prstGeom>
          <a:noFill/>
        </p:spPr>
        <p:txBody>
          <a:bodyPr wrap="square" rtlCol="0">
            <a:spAutoFit/>
          </a:bodyPr>
          <a:lstStyle/>
          <a:p>
            <a:r>
              <a:rPr lang="en-US" dirty="0"/>
              <a:t>Correction Factor = -0.8534-0.4675X, </a:t>
            </a:r>
          </a:p>
          <a:p>
            <a:r>
              <a:rPr lang="en-US" dirty="0"/>
              <a:t>Where “X” is the Ln(CHST) result.</a:t>
            </a:r>
          </a:p>
        </p:txBody>
      </p:sp>
      <p:sp>
        <p:nvSpPr>
          <p:cNvPr id="10" name="TextBox 9"/>
          <p:cNvSpPr txBox="1"/>
          <p:nvPr/>
        </p:nvSpPr>
        <p:spPr>
          <a:xfrm>
            <a:off x="3124200" y="4953001"/>
            <a:ext cx="3886200" cy="646331"/>
          </a:xfrm>
          <a:prstGeom prst="rect">
            <a:avLst/>
          </a:prstGeom>
          <a:noFill/>
        </p:spPr>
        <p:txBody>
          <a:bodyPr wrap="square" rtlCol="0">
            <a:spAutoFit/>
          </a:bodyPr>
          <a:lstStyle/>
          <a:p>
            <a:r>
              <a:rPr lang="en-US" dirty="0"/>
              <a:t>Correction Factor = -0.4508-0.3002X, </a:t>
            </a:r>
          </a:p>
          <a:p>
            <a:r>
              <a:rPr lang="en-US" dirty="0"/>
              <a:t>Where “X” is the Ln(CHST) result.</a:t>
            </a:r>
          </a:p>
        </p:txBody>
      </p:sp>
      <p:cxnSp>
        <p:nvCxnSpPr>
          <p:cNvPr id="12" name="Straight Arrow Connector 11"/>
          <p:cNvCxnSpPr/>
          <p:nvPr/>
        </p:nvCxnSpPr>
        <p:spPr>
          <a:xfrm flipV="1">
            <a:off x="5029200" y="4343400"/>
            <a:ext cx="3810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495800" y="2911615"/>
            <a:ext cx="914400" cy="363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91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417" y="228600"/>
            <a:ext cx="7772400" cy="715962"/>
          </a:xfrm>
        </p:spPr>
        <p:txBody>
          <a:bodyPr>
            <a:normAutofit/>
          </a:bodyPr>
          <a:lstStyle/>
          <a:p>
            <a:r>
              <a:rPr lang="en-US" dirty="0"/>
              <a:t>Correction factors by CHST Level</a:t>
            </a:r>
          </a:p>
        </p:txBody>
      </p:sp>
      <p:sp>
        <p:nvSpPr>
          <p:cNvPr id="3" name="Slide Number Placeholder 2"/>
          <p:cNvSpPr>
            <a:spLocks noGrp="1"/>
          </p:cNvSpPr>
          <p:nvPr>
            <p:ph type="sldNum" sz="quarter" idx="12"/>
          </p:nvPr>
        </p:nvSpPr>
        <p:spPr/>
        <p:txBody>
          <a:bodyPr/>
          <a:lstStyle/>
          <a:p>
            <a:fld id="{6BD46921-C75C-4323-A4F1-EF7824FC3CBC}" type="slidenum">
              <a:rPr lang="en-US" smtClean="0"/>
              <a:pPr/>
              <a:t>43</a:t>
            </a:fld>
            <a:endParaRPr lang="en-US" dirty="0"/>
          </a:p>
        </p:txBody>
      </p:sp>
      <p:graphicFrame>
        <p:nvGraphicFramePr>
          <p:cNvPr id="5" name="Content Placeholder 4"/>
          <p:cNvGraphicFramePr>
            <a:graphicFrameLocks noGrp="1"/>
          </p:cNvGraphicFramePr>
          <p:nvPr>
            <p:ph sz="quarter" idx="1"/>
          </p:nvPr>
        </p:nvGraphicFramePr>
        <p:xfrm>
          <a:off x="2413687" y="1902940"/>
          <a:ext cx="7696200" cy="4572000"/>
        </p:xfrm>
        <a:graphic>
          <a:graphicData uri="http://schemas.openxmlformats.org/drawingml/2006/table">
            <a:tbl>
              <a:tblPr firstRow="1" bandRow="1">
                <a:tableStyleId>{5C22544A-7EE6-4342-B048-85BDC9FD1C3A}</a:tableStyleId>
              </a:tblPr>
              <a:tblGrid>
                <a:gridCol w="1282700">
                  <a:extLst>
                    <a:ext uri="{9D8B030D-6E8A-4147-A177-3AD203B41FA5}">
                      <a16:colId xmlns:a16="http://schemas.microsoft.com/office/drawing/2014/main" val="20000"/>
                    </a:ext>
                  </a:extLst>
                </a:gridCol>
                <a:gridCol w="1282700">
                  <a:extLst>
                    <a:ext uri="{9D8B030D-6E8A-4147-A177-3AD203B41FA5}">
                      <a16:colId xmlns:a16="http://schemas.microsoft.com/office/drawing/2014/main" val="20001"/>
                    </a:ext>
                  </a:extLst>
                </a:gridCol>
                <a:gridCol w="1282700">
                  <a:extLst>
                    <a:ext uri="{9D8B030D-6E8A-4147-A177-3AD203B41FA5}">
                      <a16:colId xmlns:a16="http://schemas.microsoft.com/office/drawing/2014/main" val="20002"/>
                    </a:ext>
                  </a:extLst>
                </a:gridCol>
                <a:gridCol w="1282700">
                  <a:extLst>
                    <a:ext uri="{9D8B030D-6E8A-4147-A177-3AD203B41FA5}">
                      <a16:colId xmlns:a16="http://schemas.microsoft.com/office/drawing/2014/main" val="20003"/>
                    </a:ext>
                  </a:extLst>
                </a:gridCol>
                <a:gridCol w="1282700">
                  <a:extLst>
                    <a:ext uri="{9D8B030D-6E8A-4147-A177-3AD203B41FA5}">
                      <a16:colId xmlns:a16="http://schemas.microsoft.com/office/drawing/2014/main" val="20004"/>
                    </a:ext>
                  </a:extLst>
                </a:gridCol>
                <a:gridCol w="1282700">
                  <a:extLst>
                    <a:ext uri="{9D8B030D-6E8A-4147-A177-3AD203B41FA5}">
                      <a16:colId xmlns:a16="http://schemas.microsoft.com/office/drawing/2014/main" val="20005"/>
                    </a:ext>
                  </a:extLst>
                </a:gridCol>
              </a:tblGrid>
              <a:tr h="285750">
                <a:tc>
                  <a:txBody>
                    <a:bodyPr/>
                    <a:lstStyle/>
                    <a:p>
                      <a:pPr algn="ctr" fontAlgn="ctr"/>
                      <a:r>
                        <a:rPr lang="en-US" sz="1100" b="1" i="0" u="none" strike="noStrike" dirty="0">
                          <a:solidFill>
                            <a:schemeClr val="bg1"/>
                          </a:solidFill>
                          <a:effectLst/>
                          <a:latin typeface="Calibri" panose="020F0502020204030204" pitchFamily="34" charset="0"/>
                        </a:rPr>
                        <a:t>CHST</a:t>
                      </a:r>
                    </a:p>
                  </a:txBody>
                  <a:tcPr marL="9525" marR="9525" marT="9525" marB="0" anchor="ctr"/>
                </a:tc>
                <a:tc>
                  <a:txBody>
                    <a:bodyPr/>
                    <a:lstStyle/>
                    <a:p>
                      <a:pPr algn="ctr" fontAlgn="ctr"/>
                      <a:r>
                        <a:rPr lang="en-US" sz="1100" b="1" i="0" u="none" strike="noStrike">
                          <a:solidFill>
                            <a:schemeClr val="bg1"/>
                          </a:solidFill>
                          <a:effectLst/>
                          <a:latin typeface="Calibri" panose="020F0502020204030204" pitchFamily="34" charset="0"/>
                        </a:rPr>
                        <a:t>Ln(CHST)</a:t>
                      </a:r>
                    </a:p>
                  </a:txBody>
                  <a:tcPr marL="9525" marR="9525" marT="9525" marB="0" anchor="ctr"/>
                </a:tc>
                <a:tc>
                  <a:txBody>
                    <a:bodyPr/>
                    <a:lstStyle/>
                    <a:p>
                      <a:pPr algn="ctr" fontAlgn="ctr"/>
                      <a:r>
                        <a:rPr lang="en-US" sz="1100" b="1" i="0" u="none" strike="noStrike">
                          <a:solidFill>
                            <a:schemeClr val="bg1"/>
                          </a:solidFill>
                          <a:effectLst/>
                          <a:latin typeface="Calibri" panose="020F0502020204030204" pitchFamily="34" charset="0"/>
                        </a:rPr>
                        <a:t>C.F. w/ Post #1</a:t>
                      </a:r>
                    </a:p>
                  </a:txBody>
                  <a:tcPr marL="9525" marR="9525" marT="9525" marB="0" anchor="ctr"/>
                </a:tc>
                <a:tc>
                  <a:txBody>
                    <a:bodyPr/>
                    <a:lstStyle/>
                    <a:p>
                      <a:pPr algn="ctr" fontAlgn="ctr"/>
                      <a:r>
                        <a:rPr lang="pl-PL" sz="1100" b="1" i="0" u="none" strike="noStrike">
                          <a:solidFill>
                            <a:schemeClr val="bg1"/>
                          </a:solidFill>
                          <a:effectLst/>
                          <a:latin typeface="Calibri" panose="020F0502020204030204" pitchFamily="34" charset="0"/>
                        </a:rPr>
                        <a:t>Adj. CHST w/ Post #1</a:t>
                      </a:r>
                    </a:p>
                  </a:txBody>
                  <a:tcPr marL="9525" marR="9525" marT="9525" marB="0" anchor="ctr"/>
                </a:tc>
                <a:tc>
                  <a:txBody>
                    <a:bodyPr/>
                    <a:lstStyle/>
                    <a:p>
                      <a:pPr algn="ctr" fontAlgn="ctr"/>
                      <a:r>
                        <a:rPr lang="en-US" sz="1100" b="1" i="0" u="none" strike="noStrike">
                          <a:solidFill>
                            <a:schemeClr val="bg1"/>
                          </a:solidFill>
                          <a:effectLst/>
                          <a:latin typeface="Calibri" panose="020F0502020204030204" pitchFamily="34" charset="0"/>
                        </a:rPr>
                        <a:t>C.F. w/ Post #3</a:t>
                      </a:r>
                    </a:p>
                  </a:txBody>
                  <a:tcPr marL="9525" marR="9525" marT="9525" marB="0" anchor="ctr"/>
                </a:tc>
                <a:tc>
                  <a:txBody>
                    <a:bodyPr/>
                    <a:lstStyle/>
                    <a:p>
                      <a:pPr algn="ctr" fontAlgn="ctr"/>
                      <a:r>
                        <a:rPr lang="pl-PL" sz="1100" b="1" i="0" u="none" strike="noStrike" dirty="0">
                          <a:solidFill>
                            <a:schemeClr val="bg1"/>
                          </a:solidFill>
                          <a:effectLst/>
                          <a:latin typeface="Calibri" panose="020F0502020204030204" pitchFamily="34" charset="0"/>
                        </a:rPr>
                        <a:t>Adj CHST w/ Post #3</a:t>
                      </a:r>
                    </a:p>
                  </a:txBody>
                  <a:tcPr marL="9525" marR="9525" marT="9525" marB="0" anchor="ctr"/>
                </a:tc>
                <a:extLst>
                  <a:ext uri="{0D108BD9-81ED-4DB2-BD59-A6C34878D82A}">
                    <a16:rowId xmlns:a16="http://schemas.microsoft.com/office/drawing/2014/main" val="10000"/>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0.010</a:t>
                      </a:r>
                    </a:p>
                  </a:txBody>
                  <a:tcPr marL="9525" marR="9525" marT="9525" marB="0" anchor="ctr">
                    <a:solidFill>
                      <a:srgbClr val="FFFF00"/>
                    </a:solidFill>
                  </a:tcPr>
                </a:tc>
                <a:tc>
                  <a:txBody>
                    <a:bodyPr/>
                    <a:lstStyle/>
                    <a:p>
                      <a:pPr algn="ctr" fontAlgn="ctr"/>
                      <a:r>
                        <a:rPr lang="en-US" sz="1100" b="1" i="0" u="none" strike="noStrike" dirty="0">
                          <a:solidFill>
                            <a:srgbClr val="000000"/>
                          </a:solidFill>
                          <a:effectLst/>
                          <a:latin typeface="Calibri" panose="020F0502020204030204" pitchFamily="34" charset="0"/>
                        </a:rPr>
                        <a:t>-4.6052</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0.9317</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0.025</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1.2995</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0.037</a:t>
                      </a:r>
                    </a:p>
                  </a:txBody>
                  <a:tcPr marL="9525" marR="9525" marT="9525" marB="0" anchor="ctr">
                    <a:solidFill>
                      <a:srgbClr val="FFFF00"/>
                    </a:solidFill>
                  </a:tcPr>
                </a:tc>
                <a:extLst>
                  <a:ext uri="{0D108BD9-81ED-4DB2-BD59-A6C34878D82A}">
                    <a16:rowId xmlns:a16="http://schemas.microsoft.com/office/drawing/2014/main" val="10001"/>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0.020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-3.9120</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0.7236</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0.041</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0.9755</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0.053</a:t>
                      </a:r>
                    </a:p>
                  </a:txBody>
                  <a:tcPr marL="9525" marR="9525" marT="9525" marB="0" anchor="ctr">
                    <a:solidFill>
                      <a:srgbClr val="FFFF00"/>
                    </a:solidFill>
                  </a:tcPr>
                </a:tc>
                <a:extLst>
                  <a:ext uri="{0D108BD9-81ED-4DB2-BD59-A6C34878D82A}">
                    <a16:rowId xmlns:a16="http://schemas.microsoft.com/office/drawing/2014/main" val="10002"/>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0.030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-3.5066</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0.6019</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0.055</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0.7859</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0.066</a:t>
                      </a:r>
                    </a:p>
                  </a:txBody>
                  <a:tcPr marL="9525" marR="9525" marT="9525" marB="0" anchor="ctr">
                    <a:solidFill>
                      <a:srgbClr val="FFFF00"/>
                    </a:solidFill>
                  </a:tcPr>
                </a:tc>
                <a:extLst>
                  <a:ext uri="{0D108BD9-81ED-4DB2-BD59-A6C34878D82A}">
                    <a16:rowId xmlns:a16="http://schemas.microsoft.com/office/drawing/2014/main" val="10003"/>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0.040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-3.2189</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0.5155</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0.067</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0.6514</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0.077</a:t>
                      </a:r>
                    </a:p>
                  </a:txBody>
                  <a:tcPr marL="9525" marR="9525" marT="9525" marB="0" anchor="ctr">
                    <a:solidFill>
                      <a:srgbClr val="FFFF00"/>
                    </a:solidFill>
                  </a:tcPr>
                </a:tc>
                <a:extLst>
                  <a:ext uri="{0D108BD9-81ED-4DB2-BD59-A6C34878D82A}">
                    <a16:rowId xmlns:a16="http://schemas.microsoft.com/office/drawing/2014/main" val="10004"/>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0.050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-2.9957</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0.4485</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0.078</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0.5471</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0.086</a:t>
                      </a:r>
                    </a:p>
                  </a:txBody>
                  <a:tcPr marL="9525" marR="9525" marT="9525" marB="0" anchor="ctr">
                    <a:solidFill>
                      <a:srgbClr val="FFFF00"/>
                    </a:solidFill>
                  </a:tcPr>
                </a:tc>
                <a:extLst>
                  <a:ext uri="{0D108BD9-81ED-4DB2-BD59-A6C34878D82A}">
                    <a16:rowId xmlns:a16="http://schemas.microsoft.com/office/drawing/2014/main" val="10005"/>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0.060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-2.8134</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0.3938</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0.089</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0.4619</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0.095</a:t>
                      </a:r>
                    </a:p>
                  </a:txBody>
                  <a:tcPr marL="9525" marR="9525" marT="9525" marB="0" anchor="ctr">
                    <a:solidFill>
                      <a:srgbClr val="FFFF00"/>
                    </a:solidFill>
                  </a:tcPr>
                </a:tc>
                <a:extLst>
                  <a:ext uri="{0D108BD9-81ED-4DB2-BD59-A6C34878D82A}">
                    <a16:rowId xmlns:a16="http://schemas.microsoft.com/office/drawing/2014/main" val="10006"/>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0.070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-2.6593</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0.3475</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0.099</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0.3898</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0.103</a:t>
                      </a:r>
                    </a:p>
                  </a:txBody>
                  <a:tcPr marL="9525" marR="9525" marT="9525" marB="0" anchor="ctr">
                    <a:solidFill>
                      <a:srgbClr val="FFFF00"/>
                    </a:solidFill>
                  </a:tcPr>
                </a:tc>
                <a:extLst>
                  <a:ext uri="{0D108BD9-81ED-4DB2-BD59-A6C34878D82A}">
                    <a16:rowId xmlns:a16="http://schemas.microsoft.com/office/drawing/2014/main" val="10007"/>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0.080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-2.5257</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0.3074</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0.109</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0.3274</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0.111</a:t>
                      </a:r>
                    </a:p>
                  </a:txBody>
                  <a:tcPr marL="9525" marR="9525" marT="9525" marB="0" anchor="ctr">
                    <a:solidFill>
                      <a:srgbClr val="FFFF00"/>
                    </a:solidFill>
                  </a:tcPr>
                </a:tc>
                <a:extLst>
                  <a:ext uri="{0D108BD9-81ED-4DB2-BD59-A6C34878D82A}">
                    <a16:rowId xmlns:a16="http://schemas.microsoft.com/office/drawing/2014/main" val="10008"/>
                  </a:ext>
                </a:extLst>
              </a:tr>
              <a:tr h="285750">
                <a:tc>
                  <a:txBody>
                    <a:bodyPr/>
                    <a:lstStyle/>
                    <a:p>
                      <a:pPr algn="ctr" fontAlgn="ctr"/>
                      <a:r>
                        <a:rPr lang="en-US" sz="1100" b="1" i="0" u="none" strike="noStrike" dirty="0">
                          <a:solidFill>
                            <a:srgbClr val="000000"/>
                          </a:solidFill>
                          <a:effectLst/>
                          <a:latin typeface="Calibri" panose="020F0502020204030204" pitchFamily="34" charset="0"/>
                        </a:rPr>
                        <a:t>0.090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-2.4079</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0.2721</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0.118</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0.2723</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0.118</a:t>
                      </a:r>
                    </a:p>
                  </a:txBody>
                  <a:tcPr marL="9525" marR="9525" marT="9525" marB="0" anchor="ctr">
                    <a:solidFill>
                      <a:srgbClr val="FFFF00"/>
                    </a:solidFill>
                  </a:tcPr>
                </a:tc>
                <a:extLst>
                  <a:ext uri="{0D108BD9-81ED-4DB2-BD59-A6C34878D82A}">
                    <a16:rowId xmlns:a16="http://schemas.microsoft.com/office/drawing/2014/main" val="10009"/>
                  </a:ext>
                </a:extLst>
              </a:tr>
              <a:tr h="285750">
                <a:tc>
                  <a:txBody>
                    <a:bodyPr/>
                    <a:lstStyle/>
                    <a:p>
                      <a:pPr algn="ctr" fontAlgn="ctr"/>
                      <a:r>
                        <a:rPr lang="en-US" sz="1100" b="1" i="0" u="none" strike="noStrike" dirty="0">
                          <a:solidFill>
                            <a:srgbClr val="000000"/>
                          </a:solidFill>
                          <a:effectLst/>
                          <a:latin typeface="Calibri" panose="020F0502020204030204" pitchFamily="34" charset="0"/>
                        </a:rPr>
                        <a:t>0.100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-2.3026</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0.2404</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0.127</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0.2231</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0.125</a:t>
                      </a:r>
                    </a:p>
                  </a:txBody>
                  <a:tcPr marL="9525" marR="9525" marT="9525" marB="0" anchor="ctr">
                    <a:solidFill>
                      <a:srgbClr val="FFFF00"/>
                    </a:solidFill>
                  </a:tcPr>
                </a:tc>
                <a:extLst>
                  <a:ext uri="{0D108BD9-81ED-4DB2-BD59-A6C34878D82A}">
                    <a16:rowId xmlns:a16="http://schemas.microsoft.com/office/drawing/2014/main" val="10010"/>
                  </a:ext>
                </a:extLst>
              </a:tr>
              <a:tr h="285750">
                <a:tc>
                  <a:txBody>
                    <a:bodyPr/>
                    <a:lstStyle/>
                    <a:p>
                      <a:pPr algn="ctr" fontAlgn="ctr"/>
                      <a:r>
                        <a:rPr lang="en-US" sz="1100" b="1" i="0" u="none" strike="noStrike" dirty="0">
                          <a:solidFill>
                            <a:srgbClr val="000000"/>
                          </a:solidFill>
                          <a:effectLst/>
                          <a:latin typeface="Calibri" panose="020F0502020204030204" pitchFamily="34" charset="0"/>
                        </a:rPr>
                        <a:t>0.110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-2.2073</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0.2118</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0.136</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0.1785</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0.131</a:t>
                      </a:r>
                    </a:p>
                  </a:txBody>
                  <a:tcPr marL="9525" marR="9525" marT="9525" marB="0" anchor="ctr">
                    <a:solidFill>
                      <a:srgbClr val="FFFF00"/>
                    </a:solidFill>
                  </a:tcPr>
                </a:tc>
                <a:extLst>
                  <a:ext uri="{0D108BD9-81ED-4DB2-BD59-A6C34878D82A}">
                    <a16:rowId xmlns:a16="http://schemas.microsoft.com/office/drawing/2014/main" val="10011"/>
                  </a:ext>
                </a:extLst>
              </a:tr>
              <a:tr h="285750">
                <a:tc>
                  <a:txBody>
                    <a:bodyPr/>
                    <a:lstStyle/>
                    <a:p>
                      <a:pPr algn="ctr" fontAlgn="ctr"/>
                      <a:r>
                        <a:rPr lang="en-US" sz="1100" b="1" i="0" u="none" strike="noStrike" dirty="0">
                          <a:solidFill>
                            <a:srgbClr val="000000"/>
                          </a:solidFill>
                          <a:effectLst/>
                          <a:latin typeface="Calibri" panose="020F0502020204030204" pitchFamily="34" charset="0"/>
                        </a:rPr>
                        <a:t>0.120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-2.1203</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0.1857</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0.144</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0.1378</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0.138</a:t>
                      </a:r>
                    </a:p>
                  </a:txBody>
                  <a:tcPr marL="9525" marR="9525" marT="9525" marB="0" anchor="ctr">
                    <a:solidFill>
                      <a:srgbClr val="FFFF00"/>
                    </a:solidFill>
                  </a:tcPr>
                </a:tc>
                <a:extLst>
                  <a:ext uri="{0D108BD9-81ED-4DB2-BD59-A6C34878D82A}">
                    <a16:rowId xmlns:a16="http://schemas.microsoft.com/office/drawing/2014/main" val="10012"/>
                  </a:ext>
                </a:extLst>
              </a:tr>
              <a:tr h="285750">
                <a:tc>
                  <a:txBody>
                    <a:bodyPr/>
                    <a:lstStyle/>
                    <a:p>
                      <a:pPr algn="ctr" fontAlgn="ctr"/>
                      <a:r>
                        <a:rPr lang="en-US" sz="1100" b="1" i="0" u="none" strike="noStrike" dirty="0">
                          <a:solidFill>
                            <a:srgbClr val="000000"/>
                          </a:solidFill>
                          <a:effectLst/>
                          <a:latin typeface="Calibri" panose="020F0502020204030204" pitchFamily="34" charset="0"/>
                        </a:rPr>
                        <a:t>0.130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-2.0402</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0.1617</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0.153</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0.1004</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0.144</a:t>
                      </a:r>
                    </a:p>
                  </a:txBody>
                  <a:tcPr marL="9525" marR="9525" marT="9525" marB="0" anchor="ctr">
                    <a:solidFill>
                      <a:srgbClr val="FFFF00"/>
                    </a:solidFill>
                  </a:tcPr>
                </a:tc>
                <a:extLst>
                  <a:ext uri="{0D108BD9-81ED-4DB2-BD59-A6C34878D82A}">
                    <a16:rowId xmlns:a16="http://schemas.microsoft.com/office/drawing/2014/main" val="10013"/>
                  </a:ext>
                </a:extLst>
              </a:tr>
              <a:tr h="285750">
                <a:tc>
                  <a:txBody>
                    <a:bodyPr/>
                    <a:lstStyle/>
                    <a:p>
                      <a:pPr algn="ctr" fontAlgn="ctr"/>
                      <a:r>
                        <a:rPr lang="en-US" sz="1100" b="1" i="0" u="none" strike="noStrike" dirty="0">
                          <a:solidFill>
                            <a:srgbClr val="000000"/>
                          </a:solidFill>
                          <a:effectLst/>
                          <a:latin typeface="Calibri" panose="020F0502020204030204" pitchFamily="34" charset="0"/>
                        </a:rPr>
                        <a:t>0.140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-1.9661</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0.1394</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0.161</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0.0658</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0.150</a:t>
                      </a:r>
                    </a:p>
                  </a:txBody>
                  <a:tcPr marL="9525" marR="9525" marT="9525" marB="0" anchor="ctr">
                    <a:solidFill>
                      <a:srgbClr val="FFFF00"/>
                    </a:solidFill>
                  </a:tcPr>
                </a:tc>
                <a:extLst>
                  <a:ext uri="{0D108BD9-81ED-4DB2-BD59-A6C34878D82A}">
                    <a16:rowId xmlns:a16="http://schemas.microsoft.com/office/drawing/2014/main" val="10014"/>
                  </a:ext>
                </a:extLst>
              </a:tr>
              <a:tr h="285750">
                <a:tc>
                  <a:txBody>
                    <a:bodyPr/>
                    <a:lstStyle/>
                    <a:p>
                      <a:pPr algn="ctr" fontAlgn="ctr"/>
                      <a:r>
                        <a:rPr lang="en-US" sz="1100" b="1" i="0" u="none" strike="noStrike" dirty="0">
                          <a:solidFill>
                            <a:srgbClr val="000000"/>
                          </a:solidFill>
                          <a:effectLst/>
                          <a:latin typeface="Calibri" panose="020F0502020204030204" pitchFamily="34" charset="0"/>
                        </a:rPr>
                        <a:t>0.150</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-1.8971</a:t>
                      </a:r>
                    </a:p>
                  </a:txBody>
                  <a:tcPr marL="9525" marR="9525" marT="9525" marB="0" anchor="ctr"/>
                </a:tc>
                <a:tc>
                  <a:txBody>
                    <a:bodyPr/>
                    <a:lstStyle/>
                    <a:p>
                      <a:pPr algn="ctr" fontAlgn="ctr"/>
                      <a:r>
                        <a:rPr lang="en-US" sz="1100" b="1" i="0" u="none" strike="noStrike">
                          <a:solidFill>
                            <a:srgbClr val="000000"/>
                          </a:solidFill>
                          <a:effectLst/>
                          <a:latin typeface="Calibri" panose="020F0502020204030204" pitchFamily="34" charset="0"/>
                        </a:rPr>
                        <a:t>0.1187</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0.169</a:t>
                      </a:r>
                    </a:p>
                  </a:txBody>
                  <a:tcPr marL="9525" marR="9525" marT="9525" marB="0" anchor="ctr">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0.0335</a:t>
                      </a:r>
                    </a:p>
                  </a:txBody>
                  <a:tcPr marL="9525" marR="9525" marT="9525" marB="0" anchor="ctr"/>
                </a:tc>
                <a:tc>
                  <a:txBody>
                    <a:bodyPr/>
                    <a:lstStyle/>
                    <a:p>
                      <a:pPr algn="ctr" fontAlgn="ctr"/>
                      <a:r>
                        <a:rPr lang="en-US" sz="1100" b="1" i="0" u="none" strike="noStrike" dirty="0">
                          <a:solidFill>
                            <a:srgbClr val="000000"/>
                          </a:solidFill>
                          <a:effectLst/>
                          <a:latin typeface="Calibri" panose="020F0502020204030204" pitchFamily="34" charset="0"/>
                        </a:rPr>
                        <a:t>0.155</a:t>
                      </a:r>
                    </a:p>
                  </a:txBody>
                  <a:tcPr marL="9525" marR="9525" marT="9525" marB="0" anchor="ctr">
                    <a:solidFill>
                      <a:srgbClr val="FFFF00"/>
                    </a:solidFill>
                  </a:tcPr>
                </a:tc>
                <a:extLst>
                  <a:ext uri="{0D108BD9-81ED-4DB2-BD59-A6C34878D82A}">
                    <a16:rowId xmlns:a16="http://schemas.microsoft.com/office/drawing/2014/main" val="10015"/>
                  </a:ext>
                </a:extLst>
              </a:tr>
            </a:tbl>
          </a:graphicData>
        </a:graphic>
      </p:graphicFrame>
      <p:sp>
        <p:nvSpPr>
          <p:cNvPr id="6" name="TextBox 5"/>
          <p:cNvSpPr txBox="1"/>
          <p:nvPr/>
        </p:nvSpPr>
        <p:spPr>
          <a:xfrm>
            <a:off x="2405449" y="1082051"/>
            <a:ext cx="7667368" cy="646331"/>
          </a:xfrm>
          <a:prstGeom prst="rect">
            <a:avLst/>
          </a:prstGeom>
          <a:noFill/>
        </p:spPr>
        <p:txBody>
          <a:bodyPr wrap="square" rtlCol="0">
            <a:spAutoFit/>
          </a:bodyPr>
          <a:lstStyle/>
          <a:p>
            <a:r>
              <a:rPr lang="en-US" dirty="0"/>
              <a:t>The table below shows how the CHST values would adjust when using a level dependent correction factor.</a:t>
            </a:r>
          </a:p>
        </p:txBody>
      </p:sp>
    </p:spTree>
    <p:extLst>
      <p:ext uri="{BB962C8B-B14F-4D97-AF65-F5344CB8AC3E}">
        <p14:creationId xmlns:p14="http://schemas.microsoft.com/office/powerpoint/2010/main" val="1138843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7772400" cy="639762"/>
          </a:xfrm>
        </p:spPr>
        <p:txBody>
          <a:bodyPr>
            <a:normAutofit fontScale="90000"/>
          </a:bodyPr>
          <a:lstStyle/>
          <a:p>
            <a:r>
              <a:rPr lang="en-US" dirty="0"/>
              <a:t>New Ln(CHST) and Yi w/ Post #1</a:t>
            </a:r>
          </a:p>
        </p:txBody>
      </p:sp>
      <p:sp>
        <p:nvSpPr>
          <p:cNvPr id="3" name="Slide Number Placeholder 2"/>
          <p:cNvSpPr>
            <a:spLocks noGrp="1"/>
          </p:cNvSpPr>
          <p:nvPr>
            <p:ph type="sldNum" sz="quarter" idx="12"/>
          </p:nvPr>
        </p:nvSpPr>
        <p:spPr/>
        <p:txBody>
          <a:bodyPr/>
          <a:lstStyle/>
          <a:p>
            <a:fld id="{6BD46921-C75C-4323-A4F1-EF7824FC3CBC}" type="slidenum">
              <a:rPr lang="en-US" smtClean="0"/>
              <a:pPr/>
              <a:t>44</a:t>
            </a:fld>
            <a:endParaRPr lang="en-US" dirty="0"/>
          </a:p>
        </p:txBody>
      </p:sp>
      <p:pic>
        <p:nvPicPr>
          <p:cNvPr id="5" name="Content Placeholder 4"/>
          <p:cNvPicPr>
            <a:picLocks noGrp="1" noChangeAspect="1"/>
          </p:cNvPicPr>
          <p:nvPr>
            <p:ph sz="quarter" idx="1"/>
          </p:nvPr>
        </p:nvPicPr>
        <p:blipFill>
          <a:blip r:embed="rId2"/>
          <a:stretch>
            <a:fillRect/>
          </a:stretch>
        </p:blipFill>
        <p:spPr>
          <a:xfrm>
            <a:off x="2438400" y="1981201"/>
            <a:ext cx="7772400" cy="4542119"/>
          </a:xfrm>
          <a:prstGeom prst="rect">
            <a:avLst/>
          </a:prstGeom>
        </p:spPr>
      </p:pic>
      <p:cxnSp>
        <p:nvCxnSpPr>
          <p:cNvPr id="6" name="Straight Connector 5"/>
          <p:cNvCxnSpPr/>
          <p:nvPr/>
        </p:nvCxnSpPr>
        <p:spPr>
          <a:xfrm flipV="1">
            <a:off x="7696200" y="2057400"/>
            <a:ext cx="0" cy="4038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14600" y="1041567"/>
            <a:ext cx="7620000" cy="646331"/>
          </a:xfrm>
          <a:prstGeom prst="rect">
            <a:avLst/>
          </a:prstGeom>
          <a:noFill/>
        </p:spPr>
        <p:txBody>
          <a:bodyPr wrap="square" rtlCol="0">
            <a:spAutoFit/>
          </a:bodyPr>
          <a:lstStyle/>
          <a:p>
            <a:r>
              <a:rPr lang="en-US" dirty="0"/>
              <a:t>The table below shows how data after 08/08/2019 would change with the level-dependent correction factor.</a:t>
            </a:r>
          </a:p>
        </p:txBody>
      </p:sp>
      <p:sp>
        <p:nvSpPr>
          <p:cNvPr id="8" name="TextBox 7"/>
          <p:cNvSpPr txBox="1"/>
          <p:nvPr/>
        </p:nvSpPr>
        <p:spPr>
          <a:xfrm>
            <a:off x="4495800" y="2086233"/>
            <a:ext cx="2438400" cy="646331"/>
          </a:xfrm>
          <a:prstGeom prst="rect">
            <a:avLst/>
          </a:prstGeom>
          <a:noFill/>
        </p:spPr>
        <p:txBody>
          <a:bodyPr wrap="square" rtlCol="0">
            <a:spAutoFit/>
          </a:bodyPr>
          <a:lstStyle/>
          <a:p>
            <a:r>
              <a:rPr lang="en-US" dirty="0"/>
              <a:t>Tests after here corrected</a:t>
            </a:r>
          </a:p>
        </p:txBody>
      </p:sp>
      <p:cxnSp>
        <p:nvCxnSpPr>
          <p:cNvPr id="9" name="Straight Arrow Connector 8"/>
          <p:cNvCxnSpPr/>
          <p:nvPr/>
        </p:nvCxnSpPr>
        <p:spPr>
          <a:xfrm>
            <a:off x="6905368" y="2341264"/>
            <a:ext cx="638432" cy="209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989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
          </p:nvPr>
        </p:nvPicPr>
        <p:blipFill>
          <a:blip r:embed="rId2"/>
          <a:stretch>
            <a:fillRect/>
          </a:stretch>
        </p:blipFill>
        <p:spPr>
          <a:xfrm>
            <a:off x="2438400" y="1981201"/>
            <a:ext cx="7772400" cy="4542119"/>
          </a:xfrm>
          <a:prstGeom prst="rect">
            <a:avLst/>
          </a:prstGeom>
        </p:spPr>
      </p:pic>
      <p:sp>
        <p:nvSpPr>
          <p:cNvPr id="2" name="Title 1"/>
          <p:cNvSpPr>
            <a:spLocks noGrp="1"/>
          </p:cNvSpPr>
          <p:nvPr>
            <p:ph type="title"/>
          </p:nvPr>
        </p:nvSpPr>
        <p:spPr>
          <a:xfrm>
            <a:off x="2438400" y="274638"/>
            <a:ext cx="7772400" cy="639762"/>
          </a:xfrm>
        </p:spPr>
        <p:txBody>
          <a:bodyPr>
            <a:normAutofit fontScale="90000"/>
          </a:bodyPr>
          <a:lstStyle/>
          <a:p>
            <a:r>
              <a:rPr lang="en-US" dirty="0"/>
              <a:t>New Ln(CHST) and Yi w/ Post #3</a:t>
            </a:r>
          </a:p>
        </p:txBody>
      </p:sp>
      <p:sp>
        <p:nvSpPr>
          <p:cNvPr id="3" name="Slide Number Placeholder 2"/>
          <p:cNvSpPr>
            <a:spLocks noGrp="1"/>
          </p:cNvSpPr>
          <p:nvPr>
            <p:ph type="sldNum" sz="quarter" idx="12"/>
          </p:nvPr>
        </p:nvSpPr>
        <p:spPr/>
        <p:txBody>
          <a:bodyPr/>
          <a:lstStyle/>
          <a:p>
            <a:fld id="{6BD46921-C75C-4323-A4F1-EF7824FC3CBC}" type="slidenum">
              <a:rPr lang="en-US" smtClean="0"/>
              <a:pPr/>
              <a:t>45</a:t>
            </a:fld>
            <a:endParaRPr lang="en-US" dirty="0"/>
          </a:p>
        </p:txBody>
      </p:sp>
      <p:cxnSp>
        <p:nvCxnSpPr>
          <p:cNvPr id="6" name="Straight Connector 5"/>
          <p:cNvCxnSpPr/>
          <p:nvPr/>
        </p:nvCxnSpPr>
        <p:spPr>
          <a:xfrm flipV="1">
            <a:off x="8534400" y="2057400"/>
            <a:ext cx="0" cy="4038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14600" y="1041567"/>
            <a:ext cx="7620000" cy="646331"/>
          </a:xfrm>
          <a:prstGeom prst="rect">
            <a:avLst/>
          </a:prstGeom>
          <a:noFill/>
        </p:spPr>
        <p:txBody>
          <a:bodyPr wrap="square" rtlCol="0">
            <a:spAutoFit/>
          </a:bodyPr>
          <a:lstStyle/>
          <a:p>
            <a:r>
              <a:rPr lang="en-US" dirty="0"/>
              <a:t>The table below shows how data after 06/28/2020 would change with the level-dependent correction factor.</a:t>
            </a:r>
          </a:p>
        </p:txBody>
      </p:sp>
      <p:sp>
        <p:nvSpPr>
          <p:cNvPr id="9" name="TextBox 8"/>
          <p:cNvSpPr txBox="1"/>
          <p:nvPr/>
        </p:nvSpPr>
        <p:spPr>
          <a:xfrm>
            <a:off x="5105400" y="2133601"/>
            <a:ext cx="2438400" cy="646331"/>
          </a:xfrm>
          <a:prstGeom prst="rect">
            <a:avLst/>
          </a:prstGeom>
          <a:noFill/>
        </p:spPr>
        <p:txBody>
          <a:bodyPr wrap="square" rtlCol="0">
            <a:spAutoFit/>
          </a:bodyPr>
          <a:lstStyle/>
          <a:p>
            <a:r>
              <a:rPr lang="en-US" dirty="0"/>
              <a:t>Tests after here corrected</a:t>
            </a:r>
          </a:p>
        </p:txBody>
      </p:sp>
      <p:cxnSp>
        <p:nvCxnSpPr>
          <p:cNvPr id="10" name="Straight Arrow Connector 9"/>
          <p:cNvCxnSpPr/>
          <p:nvPr/>
        </p:nvCxnSpPr>
        <p:spPr>
          <a:xfrm>
            <a:off x="7514968" y="2388632"/>
            <a:ext cx="714632" cy="1259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823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62200" y="1371601"/>
            <a:ext cx="7772400" cy="866775"/>
          </a:xfrm>
        </p:spPr>
        <p:txBody>
          <a:bodyPr>
            <a:normAutofit fontScale="90000"/>
          </a:bodyPr>
          <a:lstStyle/>
          <a:p>
            <a:r>
              <a:rPr lang="en-US" dirty="0"/>
              <a:t>More Standard Deviation Options</a:t>
            </a:r>
          </a:p>
        </p:txBody>
      </p:sp>
      <p:sp>
        <p:nvSpPr>
          <p:cNvPr id="3" name="Slide Number Placeholder 2"/>
          <p:cNvSpPr>
            <a:spLocks noGrp="1"/>
          </p:cNvSpPr>
          <p:nvPr>
            <p:ph type="sldNum" sz="quarter" idx="12"/>
          </p:nvPr>
        </p:nvSpPr>
        <p:spPr/>
        <p:txBody>
          <a:bodyPr/>
          <a:lstStyle/>
          <a:p>
            <a:fld id="{6BD46921-C75C-4323-A4F1-EF7824FC3CBC}" type="slidenum">
              <a:rPr lang="en-US" smtClean="0"/>
              <a:pPr/>
              <a:t>46</a:t>
            </a:fld>
            <a:endParaRPr lang="en-US" dirty="0"/>
          </a:p>
        </p:txBody>
      </p:sp>
    </p:spTree>
    <p:extLst>
      <p:ext uri="{BB962C8B-B14F-4D97-AF65-F5344CB8AC3E}">
        <p14:creationId xmlns:p14="http://schemas.microsoft.com/office/powerpoint/2010/main" val="8249927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a:stretch>
            <a:fillRect/>
          </a:stretch>
        </p:blipFill>
        <p:spPr>
          <a:xfrm>
            <a:off x="2458994" y="1828801"/>
            <a:ext cx="7772400" cy="4542119"/>
          </a:xfrm>
          <a:prstGeom prst="rect">
            <a:avLst/>
          </a:prstGeom>
        </p:spPr>
      </p:pic>
      <p:sp>
        <p:nvSpPr>
          <p:cNvPr id="2" name="Title 1"/>
          <p:cNvSpPr>
            <a:spLocks noGrp="1"/>
          </p:cNvSpPr>
          <p:nvPr>
            <p:ph type="title"/>
          </p:nvPr>
        </p:nvSpPr>
        <p:spPr>
          <a:xfrm>
            <a:off x="2344694" y="275985"/>
            <a:ext cx="7772400" cy="685800"/>
          </a:xfrm>
        </p:spPr>
        <p:txBody>
          <a:bodyPr>
            <a:normAutofit fontScale="90000"/>
          </a:bodyPr>
          <a:lstStyle/>
          <a:p>
            <a:r>
              <a:rPr lang="en-US" dirty="0"/>
              <a:t>Updating Yi Using Post #3 S.D.</a:t>
            </a:r>
          </a:p>
        </p:txBody>
      </p:sp>
      <p:sp>
        <p:nvSpPr>
          <p:cNvPr id="3" name="Slide Number Placeholder 2"/>
          <p:cNvSpPr>
            <a:spLocks noGrp="1"/>
          </p:cNvSpPr>
          <p:nvPr>
            <p:ph type="sldNum" sz="quarter" idx="12"/>
          </p:nvPr>
        </p:nvSpPr>
        <p:spPr/>
        <p:txBody>
          <a:bodyPr/>
          <a:lstStyle/>
          <a:p>
            <a:fld id="{6BD46921-C75C-4323-A4F1-EF7824FC3CBC}" type="slidenum">
              <a:rPr lang="en-US" smtClean="0"/>
              <a:pPr/>
              <a:t>47</a:t>
            </a:fld>
            <a:endParaRPr lang="en-US" dirty="0"/>
          </a:p>
        </p:txBody>
      </p:sp>
      <p:cxnSp>
        <p:nvCxnSpPr>
          <p:cNvPr id="6" name="Straight Connector 5"/>
          <p:cNvCxnSpPr/>
          <p:nvPr/>
        </p:nvCxnSpPr>
        <p:spPr>
          <a:xfrm flipV="1">
            <a:off x="8534400" y="1828800"/>
            <a:ext cx="0" cy="4038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57800" y="2121931"/>
            <a:ext cx="2438400" cy="646331"/>
          </a:xfrm>
          <a:prstGeom prst="rect">
            <a:avLst/>
          </a:prstGeom>
          <a:noFill/>
        </p:spPr>
        <p:txBody>
          <a:bodyPr wrap="square" rtlCol="0">
            <a:spAutoFit/>
          </a:bodyPr>
          <a:lstStyle/>
          <a:p>
            <a:r>
              <a:rPr lang="en-US" dirty="0"/>
              <a:t>Tests after here corrected</a:t>
            </a:r>
          </a:p>
        </p:txBody>
      </p:sp>
      <p:cxnSp>
        <p:nvCxnSpPr>
          <p:cNvPr id="8" name="Straight Arrow Connector 7"/>
          <p:cNvCxnSpPr/>
          <p:nvPr/>
        </p:nvCxnSpPr>
        <p:spPr>
          <a:xfrm>
            <a:off x="7543800" y="2262662"/>
            <a:ext cx="685800" cy="228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58994" y="1140616"/>
            <a:ext cx="7543800" cy="646331"/>
          </a:xfrm>
          <a:prstGeom prst="rect">
            <a:avLst/>
          </a:prstGeom>
          <a:noFill/>
        </p:spPr>
        <p:txBody>
          <a:bodyPr wrap="square" rtlCol="0">
            <a:spAutoFit/>
          </a:bodyPr>
          <a:lstStyle/>
          <a:p>
            <a:r>
              <a:rPr lang="en-US" dirty="0"/>
              <a:t>Yi’s after 06/28/2020 here shown with updated standard deviations for Post #3 period.</a:t>
            </a:r>
          </a:p>
        </p:txBody>
      </p:sp>
    </p:spTree>
    <p:extLst>
      <p:ext uri="{BB962C8B-B14F-4D97-AF65-F5344CB8AC3E}">
        <p14:creationId xmlns:p14="http://schemas.microsoft.com/office/powerpoint/2010/main" val="1327331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quarter" idx="1"/>
          </p:nvPr>
        </p:nvPicPr>
        <p:blipFill>
          <a:blip r:embed="rId2"/>
          <a:stretch>
            <a:fillRect/>
          </a:stretch>
        </p:blipFill>
        <p:spPr>
          <a:xfrm>
            <a:off x="2446638" y="1896782"/>
            <a:ext cx="7772400" cy="4542119"/>
          </a:xfrm>
          <a:prstGeom prst="rect">
            <a:avLst/>
          </a:prstGeom>
        </p:spPr>
      </p:pic>
      <p:sp>
        <p:nvSpPr>
          <p:cNvPr id="2" name="Title 1"/>
          <p:cNvSpPr>
            <a:spLocks noGrp="1"/>
          </p:cNvSpPr>
          <p:nvPr>
            <p:ph type="title"/>
          </p:nvPr>
        </p:nvSpPr>
        <p:spPr>
          <a:xfrm>
            <a:off x="2286000" y="285597"/>
            <a:ext cx="8093676" cy="685800"/>
          </a:xfrm>
        </p:spPr>
        <p:txBody>
          <a:bodyPr>
            <a:normAutofit fontScale="90000"/>
          </a:bodyPr>
          <a:lstStyle/>
          <a:p>
            <a:r>
              <a:rPr lang="en-US" dirty="0"/>
              <a:t>Updating Yi All Data Standard Deviations</a:t>
            </a:r>
          </a:p>
        </p:txBody>
      </p:sp>
      <p:sp>
        <p:nvSpPr>
          <p:cNvPr id="3" name="Slide Number Placeholder 2"/>
          <p:cNvSpPr>
            <a:spLocks noGrp="1"/>
          </p:cNvSpPr>
          <p:nvPr>
            <p:ph type="sldNum" sz="quarter" idx="12"/>
          </p:nvPr>
        </p:nvSpPr>
        <p:spPr/>
        <p:txBody>
          <a:bodyPr/>
          <a:lstStyle/>
          <a:p>
            <a:fld id="{6BD46921-C75C-4323-A4F1-EF7824FC3CBC}" type="slidenum">
              <a:rPr lang="en-US" smtClean="0"/>
              <a:pPr/>
              <a:t>48</a:t>
            </a:fld>
            <a:endParaRPr lang="en-US" dirty="0"/>
          </a:p>
        </p:txBody>
      </p:sp>
      <p:sp>
        <p:nvSpPr>
          <p:cNvPr id="7" name="TextBox 6"/>
          <p:cNvSpPr txBox="1"/>
          <p:nvPr/>
        </p:nvSpPr>
        <p:spPr>
          <a:xfrm>
            <a:off x="4343400" y="2133600"/>
            <a:ext cx="2438400" cy="369332"/>
          </a:xfrm>
          <a:prstGeom prst="rect">
            <a:avLst/>
          </a:prstGeom>
          <a:noFill/>
        </p:spPr>
        <p:txBody>
          <a:bodyPr wrap="square" rtlCol="0">
            <a:spAutoFit/>
          </a:bodyPr>
          <a:lstStyle/>
          <a:p>
            <a:r>
              <a:rPr lang="en-US" dirty="0"/>
              <a:t>All tests corrected</a:t>
            </a:r>
          </a:p>
        </p:txBody>
      </p:sp>
      <p:sp>
        <p:nvSpPr>
          <p:cNvPr id="9" name="TextBox 8"/>
          <p:cNvSpPr txBox="1"/>
          <p:nvPr/>
        </p:nvSpPr>
        <p:spPr>
          <a:xfrm>
            <a:off x="2393092" y="1114549"/>
            <a:ext cx="7543800" cy="646331"/>
          </a:xfrm>
          <a:prstGeom prst="rect">
            <a:avLst/>
          </a:prstGeom>
          <a:noFill/>
        </p:spPr>
        <p:txBody>
          <a:bodyPr wrap="square" rtlCol="0">
            <a:spAutoFit/>
          </a:bodyPr>
          <a:lstStyle/>
          <a:p>
            <a:r>
              <a:rPr lang="en-US" dirty="0"/>
              <a:t>All tests below have been corrected using the updated standard deviations calculated with all data.</a:t>
            </a:r>
          </a:p>
        </p:txBody>
      </p:sp>
    </p:spTree>
    <p:extLst>
      <p:ext uri="{BB962C8B-B14F-4D97-AF65-F5344CB8AC3E}">
        <p14:creationId xmlns:p14="http://schemas.microsoft.com/office/powerpoint/2010/main" val="146876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7237-53B0-4081-AA7D-43F004633E64}"/>
              </a:ext>
            </a:extLst>
          </p:cNvPr>
          <p:cNvSpPr>
            <a:spLocks noGrp="1"/>
          </p:cNvSpPr>
          <p:nvPr>
            <p:ph type="title"/>
          </p:nvPr>
        </p:nvSpPr>
        <p:spPr>
          <a:xfrm>
            <a:off x="838200" y="365125"/>
            <a:ext cx="10515600" cy="798657"/>
          </a:xfrm>
        </p:spPr>
        <p:txBody>
          <a:bodyPr/>
          <a:lstStyle/>
          <a:p>
            <a:r>
              <a:rPr lang="en-US" dirty="0"/>
              <a:t>Hardware</a:t>
            </a:r>
          </a:p>
        </p:txBody>
      </p:sp>
      <p:sp>
        <p:nvSpPr>
          <p:cNvPr id="3" name="Content Placeholder 2">
            <a:extLst>
              <a:ext uri="{FF2B5EF4-FFF2-40B4-BE49-F238E27FC236}">
                <a16:creationId xmlns:a16="http://schemas.microsoft.com/office/drawing/2014/main" id="{D8E6C38A-C7E6-448A-BF4C-B3B4788DDCE3}"/>
              </a:ext>
            </a:extLst>
          </p:cNvPr>
          <p:cNvSpPr>
            <a:spLocks noGrp="1"/>
          </p:cNvSpPr>
          <p:nvPr>
            <p:ph idx="1"/>
          </p:nvPr>
        </p:nvSpPr>
        <p:spPr>
          <a:xfrm>
            <a:off x="838200" y="1296785"/>
            <a:ext cx="10515600" cy="4880178"/>
          </a:xfrm>
        </p:spPr>
        <p:txBody>
          <a:bodyPr/>
          <a:lstStyle/>
          <a:p>
            <a:r>
              <a:rPr lang="en-US" dirty="0"/>
              <a:t>FCS forwarded a current quotation for 2.0L hardware.  The quote worksheet was sent to all the test labs and is available upon request.</a:t>
            </a:r>
          </a:p>
          <a:p>
            <a:r>
              <a:rPr lang="en-US" dirty="0"/>
              <a:t>Mike announced that the Sequence X test will be included in GF7.</a:t>
            </a:r>
          </a:p>
          <a:p>
            <a:pPr lvl="1"/>
            <a:r>
              <a:rPr lang="en-US" dirty="0"/>
              <a:t>Timing for the end of GF6 is estimated at 2028</a:t>
            </a:r>
          </a:p>
          <a:p>
            <a:pPr lvl="1"/>
            <a:r>
              <a:rPr lang="en-US" dirty="0"/>
              <a:t>Possible new engine platform for GF7 or use of remanufactured engines.</a:t>
            </a:r>
          </a:p>
          <a:p>
            <a:pPr lvl="1"/>
            <a:r>
              <a:rPr lang="en-US" dirty="0"/>
              <a:t>Mike to look into re-man availability</a:t>
            </a:r>
          </a:p>
          <a:p>
            <a:r>
              <a:rPr lang="en-US" dirty="0"/>
              <a:t>Task force to have weekly meetings to plan hardware purchases and engine/piston batch transitions</a:t>
            </a:r>
          </a:p>
          <a:p>
            <a:r>
              <a:rPr lang="en-US" dirty="0"/>
              <a:t>2018 Engines have AD and CA pistons.  Pistons rings may be different to BC.  Jason compiling information.</a:t>
            </a:r>
          </a:p>
          <a:p>
            <a:endParaRPr lang="en-US" dirty="0"/>
          </a:p>
          <a:p>
            <a:pPr lvl="1"/>
            <a:endParaRPr lang="en-US" dirty="0"/>
          </a:p>
          <a:p>
            <a:endParaRPr lang="en-US" dirty="0"/>
          </a:p>
          <a:p>
            <a:pPr marL="0" indent="0">
              <a:buNone/>
            </a:pPr>
            <a:endParaRPr lang="en-US" dirty="0"/>
          </a:p>
        </p:txBody>
      </p:sp>
    </p:spTree>
    <p:extLst>
      <p:ext uri="{BB962C8B-B14F-4D97-AF65-F5344CB8AC3E}">
        <p14:creationId xmlns:p14="http://schemas.microsoft.com/office/powerpoint/2010/main" val="129441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F1B7-83B0-4477-B660-4C8F6114BB71}"/>
              </a:ext>
            </a:extLst>
          </p:cNvPr>
          <p:cNvSpPr>
            <a:spLocks noGrp="1"/>
          </p:cNvSpPr>
          <p:nvPr>
            <p:ph type="title"/>
          </p:nvPr>
        </p:nvSpPr>
        <p:spPr/>
        <p:txBody>
          <a:bodyPr/>
          <a:lstStyle/>
          <a:p>
            <a:r>
              <a:rPr lang="en-US" dirty="0"/>
              <a:t>Surveillance Panel Meeting</a:t>
            </a:r>
          </a:p>
        </p:txBody>
      </p:sp>
      <p:sp>
        <p:nvSpPr>
          <p:cNvPr id="3" name="Content Placeholder 2">
            <a:extLst>
              <a:ext uri="{FF2B5EF4-FFF2-40B4-BE49-F238E27FC236}">
                <a16:creationId xmlns:a16="http://schemas.microsoft.com/office/drawing/2014/main" id="{2DF49A1A-983D-4360-93AD-F5F94880CB37}"/>
              </a:ext>
            </a:extLst>
          </p:cNvPr>
          <p:cNvSpPr>
            <a:spLocks noGrp="1"/>
          </p:cNvSpPr>
          <p:nvPr>
            <p:ph idx="1"/>
          </p:nvPr>
        </p:nvSpPr>
        <p:spPr>
          <a:xfrm>
            <a:off x="838200" y="1363287"/>
            <a:ext cx="10515600" cy="4813676"/>
          </a:xfrm>
        </p:spPr>
        <p:txBody>
          <a:bodyPr/>
          <a:lstStyle/>
          <a:p>
            <a:r>
              <a:rPr lang="en-US" dirty="0"/>
              <a:t>The task force agreed to have the statisticians meet and work on the math models before we schedule a full task force meeting.</a:t>
            </a:r>
          </a:p>
          <a:p>
            <a:endParaRPr lang="en-US" dirty="0"/>
          </a:p>
        </p:txBody>
      </p:sp>
    </p:spTree>
    <p:extLst>
      <p:ext uri="{BB962C8B-B14F-4D97-AF65-F5344CB8AC3E}">
        <p14:creationId xmlns:p14="http://schemas.microsoft.com/office/powerpoint/2010/main" val="227310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Statistics Group</a:t>
            </a:r>
          </a:p>
          <a:p>
            <a:r>
              <a:rPr lang="en-US" dirty="0"/>
              <a:t>June 2021</a:t>
            </a:r>
          </a:p>
        </p:txBody>
      </p:sp>
      <p:sp>
        <p:nvSpPr>
          <p:cNvPr id="2" name="Title 1"/>
          <p:cNvSpPr>
            <a:spLocks noGrp="1"/>
          </p:cNvSpPr>
          <p:nvPr>
            <p:ph type="ctrTitle"/>
          </p:nvPr>
        </p:nvSpPr>
        <p:spPr/>
        <p:txBody>
          <a:bodyPr>
            <a:normAutofit fontScale="90000"/>
          </a:bodyPr>
          <a:lstStyle/>
          <a:p>
            <a:r>
              <a:rPr lang="en-US" dirty="0"/>
              <a:t>Sequence X Severity</a:t>
            </a:r>
            <a:br>
              <a:rPr lang="en-US" dirty="0"/>
            </a:br>
            <a:r>
              <a:rPr lang="en-US" dirty="0"/>
              <a:t>Mathematical Corrective Options</a:t>
            </a:r>
          </a:p>
        </p:txBody>
      </p:sp>
    </p:spTree>
    <p:extLst>
      <p:ext uri="{BB962C8B-B14F-4D97-AF65-F5344CB8AC3E}">
        <p14:creationId xmlns:p14="http://schemas.microsoft.com/office/powerpoint/2010/main" val="393805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308" y="228600"/>
            <a:ext cx="7772400" cy="808038"/>
          </a:xfrm>
        </p:spPr>
        <p:txBody>
          <a:bodyPr/>
          <a:lstStyle/>
          <a:p>
            <a:r>
              <a:rPr lang="en-US" dirty="0"/>
              <a:t>Statistics Group</a:t>
            </a:r>
          </a:p>
        </p:txBody>
      </p:sp>
      <p:sp>
        <p:nvSpPr>
          <p:cNvPr id="3" name="Content Placeholder 2"/>
          <p:cNvSpPr>
            <a:spLocks noGrp="1"/>
          </p:cNvSpPr>
          <p:nvPr>
            <p:ph sz="quarter" idx="1"/>
          </p:nvPr>
        </p:nvSpPr>
        <p:spPr>
          <a:xfrm>
            <a:off x="2209800" y="1600200"/>
            <a:ext cx="7924800" cy="5105400"/>
          </a:xfrm>
        </p:spPr>
        <p:txBody>
          <a:bodyPr>
            <a:normAutofit/>
          </a:bodyPr>
          <a:lstStyle/>
          <a:p>
            <a:r>
              <a:rPr lang="en-US" dirty="0"/>
              <a:t>Doyle Boese, Infineum</a:t>
            </a:r>
          </a:p>
          <a:p>
            <a:r>
              <a:rPr lang="en-US" dirty="0"/>
              <a:t>Jo Martinez, Chevron </a:t>
            </a:r>
            <a:r>
              <a:rPr lang="en-US" dirty="0" err="1"/>
              <a:t>Oronite</a:t>
            </a:r>
            <a:endParaRPr lang="en-US" dirty="0"/>
          </a:p>
          <a:p>
            <a:r>
              <a:rPr lang="en-US" dirty="0"/>
              <a:t>Martin Chadwick, Intertek</a:t>
            </a:r>
          </a:p>
          <a:p>
            <a:r>
              <a:rPr lang="en-US" dirty="0"/>
              <a:t>Phil Scinto, Lubrizol</a:t>
            </a:r>
          </a:p>
          <a:p>
            <a:r>
              <a:rPr lang="en-US" dirty="0"/>
              <a:t>Richard Grundza, TMC</a:t>
            </a:r>
          </a:p>
          <a:p>
            <a:r>
              <a:rPr lang="en-US" dirty="0"/>
              <a:t>Todd Dvorak, Afton</a:t>
            </a:r>
          </a:p>
          <a:p>
            <a:r>
              <a:rPr lang="en-US" dirty="0"/>
              <a:t>Travis Kostan, SwRI</a:t>
            </a:r>
          </a:p>
          <a:p>
            <a:pPr lvl="2"/>
            <a:endParaRPr lang="en-US" dirty="0"/>
          </a:p>
          <a:p>
            <a:pPr lvl="2"/>
            <a:endParaRPr lang="en-US" dirty="0"/>
          </a:p>
          <a:p>
            <a:pPr marL="594360" lvl="2" indent="0">
              <a:buNone/>
            </a:pPr>
            <a:endParaRPr lang="en-US" dirty="0"/>
          </a:p>
          <a:p>
            <a:pPr lvl="1"/>
            <a:endParaRPr lang="en-US" dirty="0"/>
          </a:p>
          <a:p>
            <a:pPr marL="320040" lvl="1" indent="0">
              <a:buNone/>
            </a:pP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6BD46921-C75C-4323-A4F1-EF7824FC3CBC}" type="slidenum">
              <a:rPr lang="en-US" smtClean="0"/>
              <a:pPr/>
              <a:t>8</a:t>
            </a:fld>
            <a:endParaRPr lang="en-US" dirty="0"/>
          </a:p>
        </p:txBody>
      </p:sp>
    </p:spTree>
    <p:extLst>
      <p:ext uri="{BB962C8B-B14F-4D97-AF65-F5344CB8AC3E}">
        <p14:creationId xmlns:p14="http://schemas.microsoft.com/office/powerpoint/2010/main" val="3807433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93854"/>
            <a:ext cx="8534400" cy="609600"/>
          </a:xfrm>
        </p:spPr>
        <p:txBody>
          <a:bodyPr>
            <a:normAutofit/>
          </a:bodyPr>
          <a:lstStyle/>
          <a:p>
            <a:r>
              <a:rPr lang="en-US" sz="3200" dirty="0"/>
              <a:t>Background</a:t>
            </a:r>
          </a:p>
        </p:txBody>
      </p:sp>
      <p:sp>
        <p:nvSpPr>
          <p:cNvPr id="4" name="Slide Number Placeholder 3"/>
          <p:cNvSpPr>
            <a:spLocks noGrp="1"/>
          </p:cNvSpPr>
          <p:nvPr>
            <p:ph type="sldNum" sz="quarter" idx="12"/>
          </p:nvPr>
        </p:nvSpPr>
        <p:spPr/>
        <p:txBody>
          <a:bodyPr/>
          <a:lstStyle/>
          <a:p>
            <a:fld id="{C17C1647-21DB-4F21-9B41-C46BD641619B}" type="slidenum">
              <a:rPr lang="en-US" smtClean="0"/>
              <a:pPr/>
              <a:t>9</a:t>
            </a:fld>
            <a:endParaRPr lang="en-US" dirty="0"/>
          </a:p>
        </p:txBody>
      </p:sp>
      <p:sp>
        <p:nvSpPr>
          <p:cNvPr id="8" name="Content Placeholder 2"/>
          <p:cNvSpPr>
            <a:spLocks noGrp="1"/>
          </p:cNvSpPr>
          <p:nvPr>
            <p:ph sz="quarter" idx="1"/>
          </p:nvPr>
        </p:nvSpPr>
        <p:spPr>
          <a:xfrm>
            <a:off x="2057400" y="914400"/>
            <a:ext cx="8153400" cy="887608"/>
          </a:xfrm>
        </p:spPr>
        <p:txBody>
          <a:bodyPr>
            <a:noAutofit/>
          </a:bodyPr>
          <a:lstStyle/>
          <a:p>
            <a:pPr marL="0" indent="0">
              <a:buNone/>
            </a:pPr>
            <a:r>
              <a:rPr lang="en-US" sz="1800" dirty="0"/>
              <a:t>All 3 reference oils appear to have shifted by similar CHST amount.  Therefore Ln(CHST) more greatly impacted Oil 271.  Oil 271 has been temporarily suspended.</a:t>
            </a:r>
          </a:p>
          <a:p>
            <a:pPr marL="0" indent="0">
              <a:buNone/>
            </a:pPr>
            <a:endParaRPr lang="en-US" sz="2000" dirty="0"/>
          </a:p>
        </p:txBody>
      </p:sp>
      <p:pic>
        <p:nvPicPr>
          <p:cNvPr id="5" name="Picture 4"/>
          <p:cNvPicPr>
            <a:picLocks noChangeAspect="1"/>
          </p:cNvPicPr>
          <p:nvPr/>
        </p:nvPicPr>
        <p:blipFill>
          <a:blip r:embed="rId3"/>
          <a:stretch>
            <a:fillRect/>
          </a:stretch>
        </p:blipFill>
        <p:spPr>
          <a:xfrm>
            <a:off x="2123386" y="1745892"/>
            <a:ext cx="8044493" cy="4701128"/>
          </a:xfrm>
          <a:prstGeom prst="rect">
            <a:avLst/>
          </a:prstGeom>
        </p:spPr>
      </p:pic>
    </p:spTree>
    <p:extLst>
      <p:ext uri="{BB962C8B-B14F-4D97-AF65-F5344CB8AC3E}">
        <p14:creationId xmlns:p14="http://schemas.microsoft.com/office/powerpoint/2010/main" val="3163065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ternate V1 - DR_Slides">
  <a:themeElements>
    <a:clrScheme name="SwRI Corporate Pallett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4868</TotalTime>
  <Words>2895</Words>
  <Application>Microsoft Office PowerPoint</Application>
  <PresentationFormat>Widescreen</PresentationFormat>
  <Paragraphs>547</Paragraphs>
  <Slides>48</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Arial</vt:lpstr>
      <vt:lpstr>Arial Black</vt:lpstr>
      <vt:lpstr>Calibri</vt:lpstr>
      <vt:lpstr>Calibri Light</vt:lpstr>
      <vt:lpstr>Cambria Math</vt:lpstr>
      <vt:lpstr>Gill Sans MT</vt:lpstr>
      <vt:lpstr>Gill Sans Std</vt:lpstr>
      <vt:lpstr>Wingdings</vt:lpstr>
      <vt:lpstr>Office Theme</vt:lpstr>
      <vt:lpstr>Alternate V1 - DR_Slides</vt:lpstr>
      <vt:lpstr>Sequence X Severity Task Force</vt:lpstr>
      <vt:lpstr>Attendance 04/13/22</vt:lpstr>
      <vt:lpstr>Agenda 04/13/22</vt:lpstr>
      <vt:lpstr>Severity Shift - </vt:lpstr>
      <vt:lpstr>Hardware</vt:lpstr>
      <vt:lpstr>Surveillance Panel Meeting</vt:lpstr>
      <vt:lpstr>Sequence X Severity Mathematical Corrective Options</vt:lpstr>
      <vt:lpstr>Statistics Group</vt:lpstr>
      <vt:lpstr>Background</vt:lpstr>
      <vt:lpstr>Executive Summary</vt:lpstr>
      <vt:lpstr>Mathematical Corrective Options Considered</vt:lpstr>
      <vt:lpstr>When Did the Shift Occur?</vt:lpstr>
      <vt:lpstr>When did the shift occur? </vt:lpstr>
      <vt:lpstr>When did the shift occur? </vt:lpstr>
      <vt:lpstr>When did the shift occur? </vt:lpstr>
      <vt:lpstr>When did the shift occur? </vt:lpstr>
      <vt:lpstr>When did the shift occur? -Fuel Batches</vt:lpstr>
      <vt:lpstr>When did the shift occur? -Lab Differences</vt:lpstr>
      <vt:lpstr>Standard Deviation Update</vt:lpstr>
      <vt:lpstr>New Standard Deviations</vt:lpstr>
      <vt:lpstr>Updating Yi Using Post #1 S.D.</vt:lpstr>
      <vt:lpstr>Impact of Updated Severity Adjustment S.D.</vt:lpstr>
      <vt:lpstr>Appendix</vt:lpstr>
      <vt:lpstr>Re-evaluation of the Transformation</vt:lpstr>
      <vt:lpstr>Re-evaluating the transformation -Using All Data with “Pre” or “Post” added to Model</vt:lpstr>
      <vt:lpstr>Re-evaluating the transformation -Using All Data with “Pre” or “Post” added to Model</vt:lpstr>
      <vt:lpstr>Re-evaluating the transformation -Using All Data with “Pre” or “Post” added to Model</vt:lpstr>
      <vt:lpstr>Sqrt. Transformed Targets -Averages</vt:lpstr>
      <vt:lpstr>Sqrt. Transformed Targets -Standard Deviations</vt:lpstr>
      <vt:lpstr>Plot of CHST Yi Using Sqrt. With SD#1</vt:lpstr>
      <vt:lpstr>Plot of CHST Yi Using Sqrt. With SD#2</vt:lpstr>
      <vt:lpstr>No Transformation for Oil 271</vt:lpstr>
      <vt:lpstr>271 New Yi’s</vt:lpstr>
      <vt:lpstr>Correction Factors</vt:lpstr>
      <vt:lpstr>Some Constant Correction Options</vt:lpstr>
      <vt:lpstr>Ln(CHST+CF) with Measurement Correction Factor #1 -Corrected To Target</vt:lpstr>
      <vt:lpstr>LN(CHST+CF) with Measurement C.F. #1</vt:lpstr>
      <vt:lpstr>Ln(CHST+CF) with Measurement Correction Factor #3 -Corrected To Target</vt:lpstr>
      <vt:lpstr>LN(CHST+CF) with Measurement C.F. #3</vt:lpstr>
      <vt:lpstr>Ln(CHST)+CF with Correction Factor #4</vt:lpstr>
      <vt:lpstr>Ln(CHST)+CF with Correction Factor #4</vt:lpstr>
      <vt:lpstr>What about a non-constant C.F.? -Using Post #1 &amp; #3 Modeled Means</vt:lpstr>
      <vt:lpstr>Correction factors by CHST Level</vt:lpstr>
      <vt:lpstr>New Ln(CHST) and Yi w/ Post #1</vt:lpstr>
      <vt:lpstr>New Ln(CHST) and Yi w/ Post #3</vt:lpstr>
      <vt:lpstr>More Standard Deviation Options</vt:lpstr>
      <vt:lpstr>Updating Yi Using Post #3 S.D.</vt:lpstr>
      <vt:lpstr>Updating Yi All Data Standard Deviations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Sequence X Severity Task Force</dc:title>
  <dc:creator>Alfonso Lopez  Intertek</dc:creator>
  <cp:lastModifiedBy>Alfonso Lopez  Intertek</cp:lastModifiedBy>
  <cp:revision>90</cp:revision>
  <dcterms:created xsi:type="dcterms:W3CDTF">2021-08-05T20:22:38Z</dcterms:created>
  <dcterms:modified xsi:type="dcterms:W3CDTF">2022-04-18T19:04:45Z</dcterms:modified>
</cp:coreProperties>
</file>