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431" r:id="rId6"/>
    <p:sldId id="432" r:id="rId7"/>
    <p:sldId id="430" r:id="rId8"/>
    <p:sldId id="429" r:id="rId9"/>
    <p:sldId id="427" r:id="rId10"/>
    <p:sldId id="428" r:id="rId11"/>
    <p:sldId id="284" r:id="rId12"/>
    <p:sldId id="285" r:id="rId13"/>
    <p:sldId id="390" r:id="rId14"/>
    <p:sldId id="391" r:id="rId15"/>
    <p:sldId id="417" r:id="rId16"/>
    <p:sldId id="393" r:id="rId17"/>
    <p:sldId id="418" r:id="rId18"/>
    <p:sldId id="394" r:id="rId19"/>
    <p:sldId id="395" r:id="rId20"/>
    <p:sldId id="419" r:id="rId21"/>
    <p:sldId id="426" r:id="rId22"/>
    <p:sldId id="410" r:id="rId23"/>
    <p:sldId id="421" r:id="rId24"/>
    <p:sldId id="411" r:id="rId25"/>
    <p:sldId id="422" r:id="rId26"/>
    <p:sldId id="423" r:id="rId27"/>
    <p:sldId id="415" r:id="rId28"/>
    <p:sldId id="413" r:id="rId29"/>
    <p:sldId id="414" r:id="rId30"/>
    <p:sldId id="416" r:id="rId31"/>
    <p:sldId id="40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6" autoAdjust="0"/>
    <p:restoredTop sz="94660"/>
  </p:normalViewPr>
  <p:slideViewPr>
    <p:cSldViewPr snapToGrid="0">
      <p:cViewPr varScale="1">
        <p:scale>
          <a:sx n="115" d="100"/>
          <a:sy n="115" d="100"/>
        </p:scale>
        <p:origin x="120"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CB6E8-0306-482B-BC3E-5AE9176B0F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5AD2F9-E194-4275-B06A-1AB87BB0B8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682984-A6A8-41E8-8B4C-C761141003B9}"/>
              </a:ext>
            </a:extLst>
          </p:cNvPr>
          <p:cNvSpPr>
            <a:spLocks noGrp="1"/>
          </p:cNvSpPr>
          <p:nvPr>
            <p:ph type="dt" sz="half" idx="10"/>
          </p:nvPr>
        </p:nvSpPr>
        <p:spPr/>
        <p:txBody>
          <a:bodyPr/>
          <a:lstStyle/>
          <a:p>
            <a:fld id="{AAD1AB5B-64A8-4EC1-A71C-5021110EEEE3}" type="datetimeFigureOut">
              <a:rPr lang="en-US" smtClean="0"/>
              <a:t>11/9/2021</a:t>
            </a:fld>
            <a:endParaRPr lang="en-US" dirty="0"/>
          </a:p>
        </p:txBody>
      </p:sp>
      <p:sp>
        <p:nvSpPr>
          <p:cNvPr id="5" name="Footer Placeholder 4">
            <a:extLst>
              <a:ext uri="{FF2B5EF4-FFF2-40B4-BE49-F238E27FC236}">
                <a16:creationId xmlns:a16="http://schemas.microsoft.com/office/drawing/2014/main" id="{C233A473-EC6D-4A7C-9581-2C4E1D7451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1A500A-7583-448A-8C2D-81102721B609}"/>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2798300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60FD-1E77-41FE-B1E4-755B6D7BA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1D185E-9B45-4BE9-BF2C-064B15BC93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426FF3-6656-4EEB-9F49-0F562B2EA399}"/>
              </a:ext>
            </a:extLst>
          </p:cNvPr>
          <p:cNvSpPr>
            <a:spLocks noGrp="1"/>
          </p:cNvSpPr>
          <p:nvPr>
            <p:ph type="dt" sz="half" idx="10"/>
          </p:nvPr>
        </p:nvSpPr>
        <p:spPr/>
        <p:txBody>
          <a:bodyPr/>
          <a:lstStyle/>
          <a:p>
            <a:fld id="{AAD1AB5B-64A8-4EC1-A71C-5021110EEEE3}" type="datetimeFigureOut">
              <a:rPr lang="en-US" smtClean="0"/>
              <a:t>11/9/2021</a:t>
            </a:fld>
            <a:endParaRPr lang="en-US" dirty="0"/>
          </a:p>
        </p:txBody>
      </p:sp>
      <p:sp>
        <p:nvSpPr>
          <p:cNvPr id="5" name="Footer Placeholder 4">
            <a:extLst>
              <a:ext uri="{FF2B5EF4-FFF2-40B4-BE49-F238E27FC236}">
                <a16:creationId xmlns:a16="http://schemas.microsoft.com/office/drawing/2014/main" id="{44B99172-BEBE-444D-84B3-8954F91C86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CBBB8C-196D-47B6-A0C7-22C0909CEBBA}"/>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17801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C7352C-F091-4C27-A90E-CD414930DA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4E767-5CB2-441F-ABA7-37DB5E02A8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51789B-BD34-4268-AD32-064C910744BB}"/>
              </a:ext>
            </a:extLst>
          </p:cNvPr>
          <p:cNvSpPr>
            <a:spLocks noGrp="1"/>
          </p:cNvSpPr>
          <p:nvPr>
            <p:ph type="dt" sz="half" idx="10"/>
          </p:nvPr>
        </p:nvSpPr>
        <p:spPr/>
        <p:txBody>
          <a:bodyPr/>
          <a:lstStyle/>
          <a:p>
            <a:fld id="{AAD1AB5B-64A8-4EC1-A71C-5021110EEEE3}" type="datetimeFigureOut">
              <a:rPr lang="en-US" smtClean="0"/>
              <a:t>11/9/2021</a:t>
            </a:fld>
            <a:endParaRPr lang="en-US" dirty="0"/>
          </a:p>
        </p:txBody>
      </p:sp>
      <p:sp>
        <p:nvSpPr>
          <p:cNvPr id="5" name="Footer Placeholder 4">
            <a:extLst>
              <a:ext uri="{FF2B5EF4-FFF2-40B4-BE49-F238E27FC236}">
                <a16:creationId xmlns:a16="http://schemas.microsoft.com/office/drawing/2014/main" id="{43BFECEC-C891-4C4A-A841-B4C75F9D29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30CE9C-FB6D-4AB0-A783-999FAE775CCF}"/>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385724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5787" y="1550920"/>
            <a:ext cx="9980427" cy="1905000"/>
          </a:xfrm>
        </p:spPr>
        <p:txBody>
          <a:bodyPr>
            <a:normAutofit/>
          </a:bodyPr>
          <a:lstStyle>
            <a:lvl1pPr algn="ctr">
              <a:lnSpc>
                <a:spcPts val="5000"/>
              </a:lnSpc>
              <a:defRPr sz="4800">
                <a:solidFill>
                  <a:srgbClr val="1946BA"/>
                </a:solidFill>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14400" y="4415508"/>
            <a:ext cx="10363200" cy="886528"/>
          </a:xfrm>
        </p:spPr>
        <p:txBody>
          <a:bodyPr>
            <a:normAutofit/>
          </a:bodyPr>
          <a:lstStyle>
            <a:lvl1pPr marL="0" indent="0" algn="ctr">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p>
        </p:txBody>
      </p:sp>
      <p:sp>
        <p:nvSpPr>
          <p:cNvPr id="17" name="Slide Number Placeholder 5"/>
          <p:cNvSpPr>
            <a:spLocks noGrp="1"/>
          </p:cNvSpPr>
          <p:nvPr>
            <p:ph type="sldNum" sz="quarter" idx="12"/>
          </p:nvPr>
        </p:nvSpPr>
        <p:spPr>
          <a:xfrm>
            <a:off x="11582400" y="6341438"/>
            <a:ext cx="558800" cy="365125"/>
          </a:xfrm>
        </p:spPr>
        <p:txBody>
          <a:bodyPr/>
          <a:lstStyle/>
          <a:p>
            <a:fld id="{FF2D51B1-BD95-49E9-A870-B722E78EAEE9}" type="slidenum">
              <a:rPr lang="en-US" smtClean="0"/>
              <a:t>‹#›</a:t>
            </a:fld>
            <a:endParaRPr lang="en-US" dirty="0"/>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3034" y="3613035"/>
            <a:ext cx="6045935" cy="228600"/>
          </a:xfrm>
          <a:prstGeom prst="rect">
            <a:avLst/>
          </a:prstGeom>
        </p:spPr>
      </p:pic>
    </p:spTree>
    <p:extLst>
      <p:ext uri="{BB962C8B-B14F-4D97-AF65-F5344CB8AC3E}">
        <p14:creationId xmlns:p14="http://schemas.microsoft.com/office/powerpoint/2010/main" val="83347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27159"/>
            <a:ext cx="115824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p:ph idx="1" hasCustomPrompt="1"/>
          </p:nvPr>
        </p:nvSpPr>
        <p:spPr>
          <a:xfrm>
            <a:off x="603251" y="982305"/>
            <a:ext cx="10979149" cy="5140029"/>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12"/>
          </p:nvPr>
        </p:nvSpPr>
        <p:spPr>
          <a:xfrm>
            <a:off x="11577995" y="6348610"/>
            <a:ext cx="570773" cy="365125"/>
          </a:xfrm>
        </p:spPr>
        <p:txBody>
          <a:bodyPr/>
          <a:lstStyle>
            <a:lvl1pPr>
              <a:defRPr sz="1200"/>
            </a:lvl1pPr>
          </a:lstStyle>
          <a:p>
            <a:fld id="{FF2D51B1-BD95-49E9-A870-B722E78EAEE9}" type="slidenum">
              <a:rPr lang="en-US" smtClean="0"/>
              <a:t>‹#›</a:t>
            </a:fld>
            <a:endParaRPr lang="en-US" dirty="0"/>
          </a:p>
        </p:txBody>
      </p:sp>
    </p:spTree>
    <p:extLst>
      <p:ext uri="{BB962C8B-B14F-4D97-AF65-F5344CB8AC3E}">
        <p14:creationId xmlns:p14="http://schemas.microsoft.com/office/powerpoint/2010/main" val="3116581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 Line Title &amp;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27432"/>
            <a:ext cx="11582400" cy="749808"/>
          </a:xfr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603251" y="982305"/>
            <a:ext cx="5384800" cy="5140029"/>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203951" y="982305"/>
            <a:ext cx="5384800" cy="5140029"/>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a:xfrm>
            <a:off x="11536805" y="6348610"/>
            <a:ext cx="611963" cy="365125"/>
          </a:xfrm>
        </p:spPr>
        <p:txBody>
          <a:bodyPr/>
          <a:lstStyle/>
          <a:p>
            <a:fld id="{FF2D51B1-BD95-49E9-A870-B722E78EAEE9}" type="slidenum">
              <a:rPr lang="en-US" smtClean="0"/>
              <a:t>‹#›</a:t>
            </a:fld>
            <a:endParaRPr lang="en-US" dirty="0"/>
          </a:p>
        </p:txBody>
      </p:sp>
    </p:spTree>
    <p:extLst>
      <p:ext uri="{BB962C8B-B14F-4D97-AF65-F5344CB8AC3E}">
        <p14:creationId xmlns:p14="http://schemas.microsoft.com/office/powerpoint/2010/main" val="1336724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 Line Title and 3-Are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27159"/>
            <a:ext cx="115824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p:ph idx="1" hasCustomPrompt="1"/>
          </p:nvPr>
        </p:nvSpPr>
        <p:spPr>
          <a:xfrm>
            <a:off x="603251" y="982305"/>
            <a:ext cx="10979149" cy="1970446"/>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12"/>
          </p:nvPr>
        </p:nvSpPr>
        <p:spPr>
          <a:xfrm>
            <a:off x="11577995" y="6348610"/>
            <a:ext cx="570773" cy="365125"/>
          </a:xfrm>
        </p:spPr>
        <p:txBody>
          <a:bodyPr/>
          <a:lstStyle>
            <a:lvl1pPr>
              <a:defRPr sz="1200"/>
            </a:lvl1pPr>
          </a:lstStyle>
          <a:p>
            <a:fld id="{FF2D51B1-BD95-49E9-A870-B722E78EAEE9}" type="slidenum">
              <a:rPr lang="en-US" smtClean="0"/>
              <a:t>‹#›</a:t>
            </a:fld>
            <a:endParaRPr lang="en-US" dirty="0"/>
          </a:p>
        </p:txBody>
      </p:sp>
      <p:sp>
        <p:nvSpPr>
          <p:cNvPr id="5" name="Content Placeholder 2"/>
          <p:cNvSpPr>
            <a:spLocks noGrp="1"/>
          </p:cNvSpPr>
          <p:nvPr>
            <p:ph idx="13" hasCustomPrompt="1"/>
          </p:nvPr>
        </p:nvSpPr>
        <p:spPr>
          <a:xfrm>
            <a:off x="603251" y="3030180"/>
            <a:ext cx="51879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5949950" y="3030180"/>
            <a:ext cx="56324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add image or figure</a:t>
            </a:r>
          </a:p>
        </p:txBody>
      </p:sp>
    </p:spTree>
    <p:extLst>
      <p:ext uri="{BB962C8B-B14F-4D97-AF65-F5344CB8AC3E}">
        <p14:creationId xmlns:p14="http://schemas.microsoft.com/office/powerpoint/2010/main" val="2510665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 Line Title and 3-Area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27159"/>
            <a:ext cx="115824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p:ph idx="1" hasCustomPrompt="1"/>
          </p:nvPr>
        </p:nvSpPr>
        <p:spPr>
          <a:xfrm>
            <a:off x="603251" y="4148838"/>
            <a:ext cx="10979149" cy="1970446"/>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12"/>
          </p:nvPr>
        </p:nvSpPr>
        <p:spPr>
          <a:xfrm>
            <a:off x="11577995" y="6348610"/>
            <a:ext cx="570773" cy="365125"/>
          </a:xfrm>
        </p:spPr>
        <p:txBody>
          <a:bodyPr/>
          <a:lstStyle>
            <a:lvl1pPr>
              <a:defRPr sz="1200"/>
            </a:lvl1pPr>
          </a:lstStyle>
          <a:p>
            <a:fld id="{FF2D51B1-BD95-49E9-A870-B722E78EAEE9}" type="slidenum">
              <a:rPr lang="en-US" smtClean="0"/>
              <a:t>‹#›</a:t>
            </a:fld>
            <a:endParaRPr lang="en-US" dirty="0"/>
          </a:p>
        </p:txBody>
      </p:sp>
      <p:sp>
        <p:nvSpPr>
          <p:cNvPr id="5" name="Content Placeholder 2"/>
          <p:cNvSpPr>
            <a:spLocks noGrp="1"/>
          </p:cNvSpPr>
          <p:nvPr>
            <p:ph idx="13" hasCustomPrompt="1"/>
          </p:nvPr>
        </p:nvSpPr>
        <p:spPr>
          <a:xfrm>
            <a:off x="603251" y="990293"/>
            <a:ext cx="51879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5949950" y="990293"/>
            <a:ext cx="56324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add image or figure</a:t>
            </a:r>
          </a:p>
        </p:txBody>
      </p:sp>
    </p:spTree>
    <p:extLst>
      <p:ext uri="{BB962C8B-B14F-4D97-AF65-F5344CB8AC3E}">
        <p14:creationId xmlns:p14="http://schemas.microsoft.com/office/powerpoint/2010/main" val="4049365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p:ph idx="1" hasCustomPrompt="1"/>
          </p:nvPr>
        </p:nvSpPr>
        <p:spPr>
          <a:xfrm>
            <a:off x="603251" y="1489300"/>
            <a:ext cx="10979149" cy="4567468"/>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12"/>
          </p:nvPr>
        </p:nvSpPr>
        <p:spPr>
          <a:xfrm>
            <a:off x="11602707" y="6348610"/>
            <a:ext cx="546060" cy="365125"/>
          </a:xfrm>
        </p:spPr>
        <p:txBody>
          <a:bodyPr/>
          <a:lstStyle/>
          <a:p>
            <a:fld id="{FF2D51B1-BD95-49E9-A870-B722E78EAEE9}" type="slidenum">
              <a:rPr lang="en-US" smtClean="0"/>
              <a:t>‹#›</a:t>
            </a:fld>
            <a:endParaRPr lang="en-US" dirty="0"/>
          </a:p>
        </p:txBody>
      </p:sp>
    </p:spTree>
    <p:extLst>
      <p:ext uri="{BB962C8B-B14F-4D97-AF65-F5344CB8AC3E}">
        <p14:creationId xmlns:p14="http://schemas.microsoft.com/office/powerpoint/2010/main" val="214917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Line Title &amp;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a:t>
            </a:r>
            <a:br>
              <a:rPr lang="en-US" dirty="0"/>
            </a:br>
            <a:r>
              <a:rPr lang="en-US" dirty="0"/>
              <a:t>One or Two Lines</a:t>
            </a:r>
          </a:p>
        </p:txBody>
      </p:sp>
      <p:sp>
        <p:nvSpPr>
          <p:cNvPr id="3" name="Content Placeholder 2"/>
          <p:cNvSpPr>
            <a:spLocks noGrp="1"/>
          </p:cNvSpPr>
          <p:nvPr>
            <p:ph sz="half" idx="1" hasCustomPrompt="1"/>
          </p:nvPr>
        </p:nvSpPr>
        <p:spPr>
          <a:xfrm>
            <a:off x="603251" y="1492037"/>
            <a:ext cx="5384800" cy="4688445"/>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203951" y="1492037"/>
            <a:ext cx="5384800" cy="4688445"/>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a:xfrm>
            <a:off x="11561518" y="6348610"/>
            <a:ext cx="587249" cy="365125"/>
          </a:xfrm>
        </p:spPr>
        <p:txBody>
          <a:bodyPr/>
          <a:lstStyle/>
          <a:p>
            <a:fld id="{FF2D51B1-BD95-49E9-A870-B722E78EAEE9}" type="slidenum">
              <a:rPr lang="en-US" smtClean="0"/>
              <a:t>‹#›</a:t>
            </a:fld>
            <a:endParaRPr lang="en-US" dirty="0"/>
          </a:p>
        </p:txBody>
      </p:sp>
    </p:spTree>
    <p:extLst>
      <p:ext uri="{BB962C8B-B14F-4D97-AF65-F5344CB8AC3E}">
        <p14:creationId xmlns:p14="http://schemas.microsoft.com/office/powerpoint/2010/main" val="2668068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Line Title and 3-Area 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p:ph idx="1" hasCustomPrompt="1"/>
          </p:nvPr>
        </p:nvSpPr>
        <p:spPr>
          <a:xfrm>
            <a:off x="603251" y="1489301"/>
            <a:ext cx="10979149" cy="1465567"/>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p:txBody>
      </p:sp>
      <p:sp>
        <p:nvSpPr>
          <p:cNvPr id="6" name="Slide Number Placeholder 5"/>
          <p:cNvSpPr>
            <a:spLocks noGrp="1"/>
          </p:cNvSpPr>
          <p:nvPr>
            <p:ph type="sldNum" sz="quarter" idx="12"/>
          </p:nvPr>
        </p:nvSpPr>
        <p:spPr>
          <a:xfrm>
            <a:off x="11602707" y="6348610"/>
            <a:ext cx="546060" cy="365125"/>
          </a:xfrm>
        </p:spPr>
        <p:txBody>
          <a:bodyPr/>
          <a:lstStyle/>
          <a:p>
            <a:fld id="{FF2D51B1-BD95-49E9-A870-B722E78EAEE9}" type="slidenum">
              <a:rPr lang="en-US" smtClean="0"/>
              <a:t>‹#›</a:t>
            </a:fld>
            <a:endParaRPr lang="en-US" dirty="0"/>
          </a:p>
        </p:txBody>
      </p:sp>
      <p:sp>
        <p:nvSpPr>
          <p:cNvPr id="5" name="Content Placeholder 2"/>
          <p:cNvSpPr>
            <a:spLocks noGrp="1"/>
          </p:cNvSpPr>
          <p:nvPr>
            <p:ph idx="13" hasCustomPrompt="1"/>
          </p:nvPr>
        </p:nvSpPr>
        <p:spPr>
          <a:xfrm>
            <a:off x="603251" y="3030180"/>
            <a:ext cx="51879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5949950" y="3030180"/>
            <a:ext cx="56324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add image or figure</a:t>
            </a:r>
          </a:p>
        </p:txBody>
      </p:sp>
    </p:spTree>
    <p:extLst>
      <p:ext uri="{BB962C8B-B14F-4D97-AF65-F5344CB8AC3E}">
        <p14:creationId xmlns:p14="http://schemas.microsoft.com/office/powerpoint/2010/main" val="328375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A735A-2660-4A60-B09C-167F1975ED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32A0B6-CB9D-4CA0-A595-4B633D82DF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2EEA7-5E0A-4686-89A7-38C7A29009F5}"/>
              </a:ext>
            </a:extLst>
          </p:cNvPr>
          <p:cNvSpPr>
            <a:spLocks noGrp="1"/>
          </p:cNvSpPr>
          <p:nvPr>
            <p:ph type="dt" sz="half" idx="10"/>
          </p:nvPr>
        </p:nvSpPr>
        <p:spPr/>
        <p:txBody>
          <a:bodyPr/>
          <a:lstStyle/>
          <a:p>
            <a:fld id="{AAD1AB5B-64A8-4EC1-A71C-5021110EEEE3}" type="datetimeFigureOut">
              <a:rPr lang="en-US" smtClean="0"/>
              <a:t>11/9/2021</a:t>
            </a:fld>
            <a:endParaRPr lang="en-US" dirty="0"/>
          </a:p>
        </p:txBody>
      </p:sp>
      <p:sp>
        <p:nvSpPr>
          <p:cNvPr id="5" name="Footer Placeholder 4">
            <a:extLst>
              <a:ext uri="{FF2B5EF4-FFF2-40B4-BE49-F238E27FC236}">
                <a16:creationId xmlns:a16="http://schemas.microsoft.com/office/drawing/2014/main" id="{24F2A705-3618-4861-ADE3-D51D1E21C2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82724D-6F82-4E51-8937-E8CAA3E44FDC}"/>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206588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Line Title and 3-Are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p:ph idx="1" hasCustomPrompt="1"/>
          </p:nvPr>
        </p:nvSpPr>
        <p:spPr>
          <a:xfrm>
            <a:off x="603251" y="4647366"/>
            <a:ext cx="10979149" cy="1465567"/>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p:txBody>
      </p:sp>
      <p:sp>
        <p:nvSpPr>
          <p:cNvPr id="6" name="Slide Number Placeholder 5"/>
          <p:cNvSpPr>
            <a:spLocks noGrp="1"/>
          </p:cNvSpPr>
          <p:nvPr>
            <p:ph type="sldNum" sz="quarter" idx="12"/>
          </p:nvPr>
        </p:nvSpPr>
        <p:spPr>
          <a:xfrm>
            <a:off x="11602707" y="6348610"/>
            <a:ext cx="546060" cy="365125"/>
          </a:xfrm>
        </p:spPr>
        <p:txBody>
          <a:bodyPr/>
          <a:lstStyle/>
          <a:p>
            <a:fld id="{FF2D51B1-BD95-49E9-A870-B722E78EAEE9}" type="slidenum">
              <a:rPr lang="en-US" smtClean="0"/>
              <a:t>‹#›</a:t>
            </a:fld>
            <a:endParaRPr lang="en-US" dirty="0"/>
          </a:p>
        </p:txBody>
      </p:sp>
      <p:sp>
        <p:nvSpPr>
          <p:cNvPr id="5" name="Content Placeholder 2"/>
          <p:cNvSpPr>
            <a:spLocks noGrp="1"/>
          </p:cNvSpPr>
          <p:nvPr>
            <p:ph idx="13" hasCustomPrompt="1"/>
          </p:nvPr>
        </p:nvSpPr>
        <p:spPr>
          <a:xfrm>
            <a:off x="603251" y="1489246"/>
            <a:ext cx="51879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5949950" y="1489246"/>
            <a:ext cx="56324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add image or figure</a:t>
            </a:r>
          </a:p>
        </p:txBody>
      </p:sp>
    </p:spTree>
    <p:extLst>
      <p:ext uri="{BB962C8B-B14F-4D97-AF65-F5344CB8AC3E}">
        <p14:creationId xmlns:p14="http://schemas.microsoft.com/office/powerpoint/2010/main" val="3085801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Lin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a:t>
            </a:r>
            <a:br>
              <a:rPr lang="en-US" dirty="0"/>
            </a:br>
            <a:r>
              <a:rPr lang="en-US" dirty="0"/>
              <a:t>One or Two Lines</a:t>
            </a:r>
          </a:p>
        </p:txBody>
      </p:sp>
      <p:sp>
        <p:nvSpPr>
          <p:cNvPr id="5" name="Slide Number Placeholder 4"/>
          <p:cNvSpPr>
            <a:spLocks noGrp="1"/>
          </p:cNvSpPr>
          <p:nvPr>
            <p:ph type="sldNum" sz="quarter" idx="12"/>
          </p:nvPr>
        </p:nvSpPr>
        <p:spPr>
          <a:xfrm>
            <a:off x="11582400" y="6348610"/>
            <a:ext cx="554297" cy="365125"/>
          </a:xfrm>
        </p:spPr>
        <p:txBody>
          <a:bodyPr/>
          <a:lstStyle/>
          <a:p>
            <a:fld id="{FF2D51B1-BD95-49E9-A870-B722E78EAEE9}" type="slidenum">
              <a:rPr lang="en-US" smtClean="0"/>
              <a:t>‹#›</a:t>
            </a:fld>
            <a:endParaRPr lang="en-US" dirty="0"/>
          </a:p>
        </p:txBody>
      </p:sp>
    </p:spTree>
    <p:extLst>
      <p:ext uri="{BB962C8B-B14F-4D97-AF65-F5344CB8AC3E}">
        <p14:creationId xmlns:p14="http://schemas.microsoft.com/office/powerpoint/2010/main" val="4142917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61518" y="6348610"/>
            <a:ext cx="587249" cy="365125"/>
          </a:xfrm>
        </p:spPr>
        <p:txBody>
          <a:bodyPr/>
          <a:lstStyle/>
          <a:p>
            <a:fld id="{FF2D51B1-BD95-49E9-A870-B722E78EAEE9}" type="slidenum">
              <a:rPr lang="en-US" smtClean="0"/>
              <a:t>‹#›</a:t>
            </a:fld>
            <a:endParaRPr lang="en-US" dirty="0"/>
          </a:p>
        </p:txBody>
      </p:sp>
      <p:sp>
        <p:nvSpPr>
          <p:cNvPr id="14" name="Subtitle 2"/>
          <p:cNvSpPr>
            <a:spLocks noGrp="1"/>
          </p:cNvSpPr>
          <p:nvPr>
            <p:ph type="subTitle" idx="1" hasCustomPrompt="1"/>
          </p:nvPr>
        </p:nvSpPr>
        <p:spPr>
          <a:xfrm>
            <a:off x="914400" y="3048000"/>
            <a:ext cx="10363200" cy="533400"/>
          </a:xfrm>
        </p:spPr>
        <p:txBody>
          <a:bodyPr>
            <a:normAutofit/>
          </a:bodyPr>
          <a:lstStyle>
            <a:lvl1pPr marL="0" indent="0" algn="ctr">
              <a:buNone/>
              <a:defRPr sz="2000" baseline="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Blank Slide</a:t>
            </a:r>
          </a:p>
        </p:txBody>
      </p:sp>
    </p:spTree>
    <p:extLst>
      <p:ext uri="{BB962C8B-B14F-4D97-AF65-F5344CB8AC3E}">
        <p14:creationId xmlns:p14="http://schemas.microsoft.com/office/powerpoint/2010/main" val="2880867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No Footer">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582400" y="6348610"/>
            <a:ext cx="554297" cy="365125"/>
          </a:xfrm>
          <a:prstGeom prst="rect">
            <a:avLst/>
          </a:prstGeom>
        </p:spPr>
        <p:txBody>
          <a:bodyPr vert="horz" lIns="91440" tIns="45720" rIns="91440" bIns="45720" rtlCol="0" anchor="ctr"/>
          <a:lstStyle>
            <a:lvl1pPr algn="r">
              <a:defRPr sz="1200">
                <a:solidFill>
                  <a:srgbClr val="1946BA"/>
                </a:solidFill>
                <a:latin typeface="Gill Sans Std" pitchFamily="34" charset="0"/>
              </a:defRPr>
            </a:lvl1pPr>
          </a:lstStyle>
          <a:p>
            <a:fld id="{FF2D51B1-BD95-49E9-A870-B722E78EAEE9}" type="slidenum">
              <a:rPr lang="en-US" smtClean="0"/>
              <a:t>‹#›</a:t>
            </a:fld>
            <a:endParaRPr lang="en-US" dirty="0"/>
          </a:p>
        </p:txBody>
      </p:sp>
    </p:spTree>
    <p:extLst>
      <p:ext uri="{BB962C8B-B14F-4D97-AF65-F5344CB8AC3E}">
        <p14:creationId xmlns:p14="http://schemas.microsoft.com/office/powerpoint/2010/main" val="3830657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ontent Two-thirds Slide">
    <p:bg>
      <p:bgPr>
        <a:solidFill>
          <a:schemeClr val="accent1"/>
        </a:solidFill>
        <a:effectLst/>
      </p:bgPr>
    </p:bg>
    <p:spTree>
      <p:nvGrpSpPr>
        <p:cNvPr id="1" name=""/>
        <p:cNvGrpSpPr/>
        <p:nvPr/>
      </p:nvGrpSpPr>
      <p:grpSpPr>
        <a:xfrm>
          <a:off x="0" y="0"/>
          <a:ext cx="0" cy="0"/>
          <a:chOff x="0" y="0"/>
          <a:chExt cx="0" cy="0"/>
        </a:xfrm>
      </p:grpSpPr>
      <p:sp>
        <p:nvSpPr>
          <p:cNvPr id="12" name="Freeform 11"/>
          <p:cNvSpPr/>
          <p:nvPr/>
        </p:nvSpPr>
        <p:spPr bwMode="hidden">
          <a:xfrm>
            <a:off x="0" y="394330"/>
            <a:ext cx="12192000" cy="6463671"/>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609600" y="182880"/>
            <a:ext cx="10972800" cy="670560"/>
          </a:xfrm>
        </p:spPr>
        <p:txBody>
          <a:bodyPr/>
          <a:lstStyle>
            <a:lvl1pPr>
              <a:defRPr sz="2667"/>
            </a:lvl1pPr>
          </a:lstStyle>
          <a:p>
            <a:r>
              <a:rPr lang="en-US"/>
              <a:t>Click to edit Master title style</a:t>
            </a:r>
            <a:endParaRPr lang="en-US" dirty="0"/>
          </a:p>
        </p:txBody>
      </p:sp>
      <p:sp>
        <p:nvSpPr>
          <p:cNvPr id="6" name="Content Placeholder 5"/>
          <p:cNvSpPr>
            <a:spLocks noGrp="1"/>
          </p:cNvSpPr>
          <p:nvPr>
            <p:ph sz="quarter" idx="12" hasCustomPrompt="1"/>
          </p:nvPr>
        </p:nvSpPr>
        <p:spPr>
          <a:xfrm>
            <a:off x="609600" y="1214965"/>
            <a:ext cx="725424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hasCustomPrompt="1"/>
          </p:nvPr>
        </p:nvSpPr>
        <p:spPr>
          <a:xfrm>
            <a:off x="8046720" y="1214965"/>
            <a:ext cx="353568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4165600" y="6407912"/>
            <a:ext cx="3860800" cy="170688"/>
          </a:xfrm>
          <a:prstGeom prst="rect">
            <a:avLst/>
          </a:prstGeom>
        </p:spPr>
        <p:txBody>
          <a:bodyPr/>
          <a:lstStyle/>
          <a:p>
            <a:r>
              <a:rPr lang="en-US" dirty="0"/>
              <a:t>FOOTER CHANGED UNDER INSERT&gt;HEADER &amp; FOOTER</a:t>
            </a:r>
          </a:p>
        </p:txBody>
      </p:sp>
      <p:sp>
        <p:nvSpPr>
          <p:cNvPr id="14" name="Slide Number Placeholder 5"/>
          <p:cNvSpPr>
            <a:spLocks noGrp="1"/>
          </p:cNvSpPr>
          <p:nvPr>
            <p:ph type="sldNum" sz="quarter" idx="14"/>
          </p:nvPr>
        </p:nvSpPr>
        <p:spPr>
          <a:xfrm>
            <a:off x="8737600" y="6407912"/>
            <a:ext cx="2844800" cy="170688"/>
          </a:xfrm>
        </p:spPr>
        <p:txBody>
          <a:bodyPr/>
          <a:lstStyle/>
          <a:p>
            <a:fld id="{15B51593-F607-40DA-BAAD-7C20DAA0A6A6}" type="slidenum">
              <a:rPr lang="en-US" smtClean="0"/>
              <a:t>‹#›</a:t>
            </a:fld>
            <a:endParaRPr lang="en-US" dirty="0"/>
          </a:p>
        </p:txBody>
      </p:sp>
      <p:cxnSp>
        <p:nvCxnSpPr>
          <p:cNvPr id="15" name="Straight Connector 14"/>
          <p:cNvCxnSpPr/>
          <p:nvPr/>
        </p:nvCxnSpPr>
        <p:spPr>
          <a:xfrm>
            <a:off x="609600" y="6346953"/>
            <a:ext cx="10972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9600" y="6407912"/>
            <a:ext cx="2840736" cy="164212"/>
          </a:xfrm>
          <a:prstGeom prst="rect">
            <a:avLst/>
          </a:prstGeom>
          <a:noFill/>
        </p:spPr>
        <p:txBody>
          <a:bodyPr wrap="square" lIns="0" tIns="0" rIns="0" bIns="0" rtlCol="0">
            <a:spAutoFit/>
          </a:bodyPr>
          <a:lstStyle/>
          <a:p>
            <a:r>
              <a:rPr lang="en-US" sz="1067" b="1" cap="all" baseline="0" dirty="0">
                <a:latin typeface="+mj-lt"/>
              </a:rPr>
              <a:t>SAE INTERNATIONAL</a:t>
            </a:r>
          </a:p>
        </p:txBody>
      </p:sp>
      <p:sp>
        <p:nvSpPr>
          <p:cNvPr id="17" name="TextBox 16"/>
          <p:cNvSpPr txBox="1"/>
          <p:nvPr/>
        </p:nvSpPr>
        <p:spPr>
          <a:xfrm>
            <a:off x="3048000" y="6586810"/>
            <a:ext cx="6096000" cy="194990"/>
          </a:xfrm>
          <a:prstGeom prst="rect">
            <a:avLst/>
          </a:prstGeom>
          <a:noFill/>
        </p:spPr>
        <p:txBody>
          <a:bodyPr wrap="square" rtlCol="0" anchor="b" anchorCtr="0">
            <a:spAutoFit/>
          </a:bodyPr>
          <a:lstStyle/>
          <a:p>
            <a:pPr algn="ctr"/>
            <a:r>
              <a:rPr lang="en-US" sz="667" kern="1200" dirty="0">
                <a:solidFill>
                  <a:schemeClr val="bg1">
                    <a:lumMod val="50000"/>
                  </a:schemeClr>
                </a:solidFill>
                <a:latin typeface="+mn-lt"/>
                <a:ea typeface="+mn-ea"/>
                <a:cs typeface="+mn-cs"/>
              </a:rPr>
              <a:t>Copyright © SAE International.  Further use or distribution is not permitted without permission from SAE</a:t>
            </a:r>
            <a:endParaRPr lang="en-US" sz="667" dirty="0">
              <a:solidFill>
                <a:schemeClr val="bg1">
                  <a:lumMod val="50000"/>
                </a:schemeClr>
              </a:solidFill>
            </a:endParaRPr>
          </a:p>
        </p:txBody>
      </p:sp>
    </p:spTree>
    <p:extLst>
      <p:ext uri="{BB962C8B-B14F-4D97-AF65-F5344CB8AC3E}">
        <p14:creationId xmlns:p14="http://schemas.microsoft.com/office/powerpoint/2010/main" val="358403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 Line Title Only">
    <p:spTree>
      <p:nvGrpSpPr>
        <p:cNvPr id="1" name=""/>
        <p:cNvGrpSpPr/>
        <p:nvPr/>
      </p:nvGrpSpPr>
      <p:grpSpPr>
        <a:xfrm>
          <a:off x="0" y="0"/>
          <a:ext cx="0" cy="0"/>
          <a:chOff x="0" y="0"/>
          <a:chExt cx="0" cy="0"/>
        </a:xfrm>
      </p:grpSpPr>
      <p:sp>
        <p:nvSpPr>
          <p:cNvPr id="8" name="TextBox 7"/>
          <p:cNvSpPr txBox="1"/>
          <p:nvPr userDrawn="1"/>
        </p:nvSpPr>
        <p:spPr>
          <a:xfrm>
            <a:off x="4165600" y="6177280"/>
            <a:ext cx="3860800" cy="179070"/>
          </a:xfrm>
          <a:prstGeom prst="rect">
            <a:avLst/>
          </a:prstGeom>
          <a:noFill/>
          <a:effectLst>
            <a:outerShdw blurRad="50800" dist="38100" dir="2700000" algn="tl" rotWithShape="0">
              <a:prstClr val="black">
                <a:alpha val="40000"/>
              </a:prstClr>
            </a:outerShdw>
          </a:effectLst>
        </p:spPr>
        <p:txBody>
          <a:bodyPr vert="horz" wrap="square" lIns="91440" tIns="45720" rIns="91440" bIns="45720" rtlCol="0" anchor="ctr" anchorCtr="0">
            <a:noAutofit/>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endParaRPr kumimoji="0" lang="en-US" sz="2400" b="1"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Arial Black" pitchFamily="34" charset="0"/>
              <a:ea typeface="+mn-ea"/>
              <a:cs typeface="Arial" pitchFamily="34" charset="0"/>
            </a:endParaRPr>
          </a:p>
        </p:txBody>
      </p:sp>
      <p:sp>
        <p:nvSpPr>
          <p:cNvPr id="9" name="Title 1"/>
          <p:cNvSpPr>
            <a:spLocks noGrp="1"/>
          </p:cNvSpPr>
          <p:nvPr>
            <p:ph type="title" hasCustomPrompt="1"/>
          </p:nvPr>
        </p:nvSpPr>
        <p:spPr>
          <a:xfrm>
            <a:off x="458403" y="27159"/>
            <a:ext cx="11582400" cy="751442"/>
          </a:xfrm>
        </p:spPr>
        <p:txBody>
          <a:bodyPr/>
          <a:lstStyle>
            <a:lvl1pPr>
              <a:defRPr>
                <a:solidFill>
                  <a:schemeClr val="bg1"/>
                </a:solidFill>
              </a:defRPr>
            </a:lvl1pPr>
          </a:lstStyle>
          <a:p>
            <a:r>
              <a:rPr lang="en-US" dirty="0"/>
              <a:t>Click to Edit Master Title</a:t>
            </a:r>
          </a:p>
        </p:txBody>
      </p:sp>
      <p:sp>
        <p:nvSpPr>
          <p:cNvPr id="10" name="Slide Number Placeholder 5"/>
          <p:cNvSpPr>
            <a:spLocks noGrp="1"/>
          </p:cNvSpPr>
          <p:nvPr>
            <p:ph type="sldNum" sz="quarter" idx="12"/>
          </p:nvPr>
        </p:nvSpPr>
        <p:spPr>
          <a:xfrm>
            <a:off x="11587125" y="6339557"/>
            <a:ext cx="549572" cy="365125"/>
          </a:xfrm>
        </p:spPr>
        <p:txBody>
          <a:bodyPr/>
          <a:lstStyle/>
          <a:p>
            <a:fld id="{511E60E2-5F03-4AD1-8874-AA9ACC93B38D}" type="slidenum">
              <a:rPr lang="en-US" smtClean="0"/>
              <a:pPr/>
              <a:t>‹#›</a:t>
            </a:fld>
            <a:endParaRPr lang="en-US" dirty="0"/>
          </a:p>
        </p:txBody>
      </p:sp>
    </p:spTree>
    <p:extLst>
      <p:ext uri="{BB962C8B-B14F-4D97-AF65-F5344CB8AC3E}">
        <p14:creationId xmlns:p14="http://schemas.microsoft.com/office/powerpoint/2010/main" val="217309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BDCEC-0E56-44B3-82E6-7A712D939E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A3758B-A786-41D3-83EA-7D8F8EFD1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45D227-C8F5-4641-AF18-C6483F9B19A5}"/>
              </a:ext>
            </a:extLst>
          </p:cNvPr>
          <p:cNvSpPr>
            <a:spLocks noGrp="1"/>
          </p:cNvSpPr>
          <p:nvPr>
            <p:ph type="dt" sz="half" idx="10"/>
          </p:nvPr>
        </p:nvSpPr>
        <p:spPr/>
        <p:txBody>
          <a:bodyPr/>
          <a:lstStyle/>
          <a:p>
            <a:fld id="{AAD1AB5B-64A8-4EC1-A71C-5021110EEEE3}" type="datetimeFigureOut">
              <a:rPr lang="en-US" smtClean="0"/>
              <a:t>11/9/2021</a:t>
            </a:fld>
            <a:endParaRPr lang="en-US" dirty="0"/>
          </a:p>
        </p:txBody>
      </p:sp>
      <p:sp>
        <p:nvSpPr>
          <p:cNvPr id="5" name="Footer Placeholder 4">
            <a:extLst>
              <a:ext uri="{FF2B5EF4-FFF2-40B4-BE49-F238E27FC236}">
                <a16:creationId xmlns:a16="http://schemas.microsoft.com/office/drawing/2014/main" id="{F15D3338-0051-44F6-8F78-047F08F05D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F6E343-6484-471A-927E-70E3FE12B70A}"/>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45298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36ACE-22A1-4D3B-8217-55B18F0197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6B0B3-57A9-4D2C-8AB3-6BF6A3FB64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65B92F-EE8E-4E7B-BB75-E987B55CF7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3EFEA7-1FDF-47BB-A62D-3C297C7C0707}"/>
              </a:ext>
            </a:extLst>
          </p:cNvPr>
          <p:cNvSpPr>
            <a:spLocks noGrp="1"/>
          </p:cNvSpPr>
          <p:nvPr>
            <p:ph type="dt" sz="half" idx="10"/>
          </p:nvPr>
        </p:nvSpPr>
        <p:spPr/>
        <p:txBody>
          <a:bodyPr/>
          <a:lstStyle/>
          <a:p>
            <a:fld id="{AAD1AB5B-64A8-4EC1-A71C-5021110EEEE3}" type="datetimeFigureOut">
              <a:rPr lang="en-US" smtClean="0"/>
              <a:t>11/9/2021</a:t>
            </a:fld>
            <a:endParaRPr lang="en-US" dirty="0"/>
          </a:p>
        </p:txBody>
      </p:sp>
      <p:sp>
        <p:nvSpPr>
          <p:cNvPr id="6" name="Footer Placeholder 5">
            <a:extLst>
              <a:ext uri="{FF2B5EF4-FFF2-40B4-BE49-F238E27FC236}">
                <a16:creationId xmlns:a16="http://schemas.microsoft.com/office/drawing/2014/main" id="{24CBBFC8-DDA5-45E8-9C3B-D9065CE52E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E3E22F-66A4-4018-855B-BEAA97CF4858}"/>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154554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74D7-708F-4235-B84C-536F7FA2AF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9B3D94-FB5B-4D8A-9CED-9E271FFCE1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FCA46F-99DB-495B-9AB0-9D3FB71A86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E3948B-A5AA-40B7-AD6E-AB15EF93EF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CB3EC4-9B15-4C17-B8EF-F8BB7E83E9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B3DE04-33B9-4B61-8302-14B856865981}"/>
              </a:ext>
            </a:extLst>
          </p:cNvPr>
          <p:cNvSpPr>
            <a:spLocks noGrp="1"/>
          </p:cNvSpPr>
          <p:nvPr>
            <p:ph type="dt" sz="half" idx="10"/>
          </p:nvPr>
        </p:nvSpPr>
        <p:spPr/>
        <p:txBody>
          <a:bodyPr/>
          <a:lstStyle/>
          <a:p>
            <a:fld id="{AAD1AB5B-64A8-4EC1-A71C-5021110EEEE3}" type="datetimeFigureOut">
              <a:rPr lang="en-US" smtClean="0"/>
              <a:t>11/9/2021</a:t>
            </a:fld>
            <a:endParaRPr lang="en-US" dirty="0"/>
          </a:p>
        </p:txBody>
      </p:sp>
      <p:sp>
        <p:nvSpPr>
          <p:cNvPr id="8" name="Footer Placeholder 7">
            <a:extLst>
              <a:ext uri="{FF2B5EF4-FFF2-40B4-BE49-F238E27FC236}">
                <a16:creationId xmlns:a16="http://schemas.microsoft.com/office/drawing/2014/main" id="{47B653F1-A363-4BAE-8110-6967C4DD42A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3975125-1D6C-432F-A56C-BF86CBE10958}"/>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2284277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D03B0-24DC-41AE-B622-986BA29B87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D2F2A1-440A-407D-B8DA-6C39E4FD2730}"/>
              </a:ext>
            </a:extLst>
          </p:cNvPr>
          <p:cNvSpPr>
            <a:spLocks noGrp="1"/>
          </p:cNvSpPr>
          <p:nvPr>
            <p:ph type="dt" sz="half" idx="10"/>
          </p:nvPr>
        </p:nvSpPr>
        <p:spPr/>
        <p:txBody>
          <a:bodyPr/>
          <a:lstStyle/>
          <a:p>
            <a:fld id="{AAD1AB5B-64A8-4EC1-A71C-5021110EEEE3}" type="datetimeFigureOut">
              <a:rPr lang="en-US" smtClean="0"/>
              <a:t>11/9/2021</a:t>
            </a:fld>
            <a:endParaRPr lang="en-US" dirty="0"/>
          </a:p>
        </p:txBody>
      </p:sp>
      <p:sp>
        <p:nvSpPr>
          <p:cNvPr id="4" name="Footer Placeholder 3">
            <a:extLst>
              <a:ext uri="{FF2B5EF4-FFF2-40B4-BE49-F238E27FC236}">
                <a16:creationId xmlns:a16="http://schemas.microsoft.com/office/drawing/2014/main" id="{63A9F0DD-9DA5-4FD1-B575-7F3FA339AE0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732C18-DCEC-4A42-BF34-DBE1AFC7C1E6}"/>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2149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929B33-F2DD-4EA4-BB74-A3D5B8688D88}"/>
              </a:ext>
            </a:extLst>
          </p:cNvPr>
          <p:cNvSpPr>
            <a:spLocks noGrp="1"/>
          </p:cNvSpPr>
          <p:nvPr>
            <p:ph type="dt" sz="half" idx="10"/>
          </p:nvPr>
        </p:nvSpPr>
        <p:spPr/>
        <p:txBody>
          <a:bodyPr/>
          <a:lstStyle/>
          <a:p>
            <a:fld id="{AAD1AB5B-64A8-4EC1-A71C-5021110EEEE3}" type="datetimeFigureOut">
              <a:rPr lang="en-US" smtClean="0"/>
              <a:t>11/9/2021</a:t>
            </a:fld>
            <a:endParaRPr lang="en-US" dirty="0"/>
          </a:p>
        </p:txBody>
      </p:sp>
      <p:sp>
        <p:nvSpPr>
          <p:cNvPr id="3" name="Footer Placeholder 2">
            <a:extLst>
              <a:ext uri="{FF2B5EF4-FFF2-40B4-BE49-F238E27FC236}">
                <a16:creationId xmlns:a16="http://schemas.microsoft.com/office/drawing/2014/main" id="{3693462A-F476-452E-852C-B78570B0EAA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1C84C67-96F8-4075-8B4F-2ABDF1012689}"/>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53373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073D-3227-4432-9B37-455357540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2AD902-F695-4083-AF0C-5D473F99AC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A0787A-15A8-4742-A2F3-10EF7A99B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118041-EDA1-49E5-B1BE-BF015B4F685B}"/>
              </a:ext>
            </a:extLst>
          </p:cNvPr>
          <p:cNvSpPr>
            <a:spLocks noGrp="1"/>
          </p:cNvSpPr>
          <p:nvPr>
            <p:ph type="dt" sz="half" idx="10"/>
          </p:nvPr>
        </p:nvSpPr>
        <p:spPr/>
        <p:txBody>
          <a:bodyPr/>
          <a:lstStyle/>
          <a:p>
            <a:fld id="{AAD1AB5B-64A8-4EC1-A71C-5021110EEEE3}" type="datetimeFigureOut">
              <a:rPr lang="en-US" smtClean="0"/>
              <a:t>11/9/2021</a:t>
            </a:fld>
            <a:endParaRPr lang="en-US" dirty="0"/>
          </a:p>
        </p:txBody>
      </p:sp>
      <p:sp>
        <p:nvSpPr>
          <p:cNvPr id="6" name="Footer Placeholder 5">
            <a:extLst>
              <a:ext uri="{FF2B5EF4-FFF2-40B4-BE49-F238E27FC236}">
                <a16:creationId xmlns:a16="http://schemas.microsoft.com/office/drawing/2014/main" id="{A9FE6697-8C8B-482B-A9E2-64F5CF60D9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BD1D86-4C91-4B2B-A90F-8418ECCDEB2E}"/>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29914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5C5A-E4B3-4CF2-9764-1B10B932C3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D5620E-23C6-4098-A4B3-DC392A2FCE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D4F0965-B583-4A40-9F18-268E3177C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C758B6-A674-4837-8688-B3EE1DD1B179}"/>
              </a:ext>
            </a:extLst>
          </p:cNvPr>
          <p:cNvSpPr>
            <a:spLocks noGrp="1"/>
          </p:cNvSpPr>
          <p:nvPr>
            <p:ph type="dt" sz="half" idx="10"/>
          </p:nvPr>
        </p:nvSpPr>
        <p:spPr/>
        <p:txBody>
          <a:bodyPr/>
          <a:lstStyle/>
          <a:p>
            <a:fld id="{AAD1AB5B-64A8-4EC1-A71C-5021110EEEE3}" type="datetimeFigureOut">
              <a:rPr lang="en-US" smtClean="0"/>
              <a:t>11/9/2021</a:t>
            </a:fld>
            <a:endParaRPr lang="en-US" dirty="0"/>
          </a:p>
        </p:txBody>
      </p:sp>
      <p:sp>
        <p:nvSpPr>
          <p:cNvPr id="6" name="Footer Placeholder 5">
            <a:extLst>
              <a:ext uri="{FF2B5EF4-FFF2-40B4-BE49-F238E27FC236}">
                <a16:creationId xmlns:a16="http://schemas.microsoft.com/office/drawing/2014/main" id="{C5B4B27C-96E0-4731-8524-7B42CB693C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AF4E31-D965-4EF9-930A-C7646322D23A}"/>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46940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2AB391-28A0-4F6C-A2B9-9CE7CC823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24441C-4D57-46BE-98B2-5A424C933A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9FC1C-8F2A-4F7E-BC36-81DC719F5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1AB5B-64A8-4EC1-A71C-5021110EEEE3}" type="datetimeFigureOut">
              <a:rPr lang="en-US" smtClean="0"/>
              <a:t>11/9/2021</a:t>
            </a:fld>
            <a:endParaRPr lang="en-US" dirty="0"/>
          </a:p>
        </p:txBody>
      </p:sp>
      <p:sp>
        <p:nvSpPr>
          <p:cNvPr id="5" name="Footer Placeholder 4">
            <a:extLst>
              <a:ext uri="{FF2B5EF4-FFF2-40B4-BE49-F238E27FC236}">
                <a16:creationId xmlns:a16="http://schemas.microsoft.com/office/drawing/2014/main" id="{F6C59366-E687-4D64-BD17-77EEE0503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BA7BD81-C1D9-4C13-8CE0-DE13A2B794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19C5C-71E8-415B-BC57-C3FF25237A24}" type="slidenum">
              <a:rPr lang="en-US" smtClean="0"/>
              <a:t>‹#›</a:t>
            </a:fld>
            <a:endParaRPr lang="en-US" dirty="0"/>
          </a:p>
        </p:txBody>
      </p:sp>
    </p:spTree>
    <p:extLst>
      <p:ext uri="{BB962C8B-B14F-4D97-AF65-F5344CB8AC3E}">
        <p14:creationId xmlns:p14="http://schemas.microsoft.com/office/powerpoint/2010/main" val="64277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6227879"/>
            <a:ext cx="12192000" cy="640080"/>
          </a:xfrm>
          <a:prstGeom prst="rect">
            <a:avLst/>
          </a:prstGeom>
        </p:spPr>
      </p:pic>
      <p:sp>
        <p:nvSpPr>
          <p:cNvPr id="2" name="Title Placeholder 1"/>
          <p:cNvSpPr>
            <a:spLocks noGrp="1"/>
          </p:cNvSpPr>
          <p:nvPr>
            <p:ph type="title"/>
          </p:nvPr>
        </p:nvSpPr>
        <p:spPr>
          <a:xfrm>
            <a:off x="458403" y="81477"/>
            <a:ext cx="11582400" cy="1143000"/>
          </a:xfrm>
          <a:prstGeom prst="rect">
            <a:avLst/>
          </a:prstGeom>
        </p:spPr>
        <p:txBody>
          <a:bodyPr vert="horz" lIns="91440" tIns="45720" rIns="91440" bIns="45720" rtlCol="0" anchor="ctr">
            <a:normAutofit/>
          </a:bodyPr>
          <a:lstStyle/>
          <a:p>
            <a:r>
              <a:rPr lang="en-US" dirty="0"/>
              <a:t>Click to Edit Master Title</a:t>
            </a:r>
            <a:br>
              <a:rPr lang="en-US" dirty="0"/>
            </a:br>
            <a:r>
              <a:rPr lang="en-US" dirty="0"/>
              <a:t>One or Two Lines</a:t>
            </a:r>
          </a:p>
        </p:txBody>
      </p:sp>
      <p:sp>
        <p:nvSpPr>
          <p:cNvPr id="3" name="Text Placeholder 2"/>
          <p:cNvSpPr>
            <a:spLocks noGrp="1"/>
          </p:cNvSpPr>
          <p:nvPr>
            <p:ph type="body" idx="1"/>
          </p:nvPr>
        </p:nvSpPr>
        <p:spPr>
          <a:xfrm>
            <a:off x="603251" y="1427206"/>
            <a:ext cx="10979149" cy="4698958"/>
          </a:xfrm>
          <a:prstGeom prst="rect">
            <a:avLst/>
          </a:prstGeom>
        </p:spPr>
        <p:txBody>
          <a:bodyPr vert="horz" lIns="91440" tIns="45720" rIns="91440" bIns="45720" rtlCol="0">
            <a:normAutofit/>
          </a:body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4"/>
          </p:nvPr>
        </p:nvSpPr>
        <p:spPr>
          <a:xfrm>
            <a:off x="11582400" y="6348610"/>
            <a:ext cx="554297" cy="365125"/>
          </a:xfrm>
          <a:prstGeom prst="rect">
            <a:avLst/>
          </a:prstGeom>
        </p:spPr>
        <p:txBody>
          <a:bodyPr vert="horz" lIns="91440" tIns="45720" rIns="91440" bIns="45720" rtlCol="0" anchor="ctr"/>
          <a:lstStyle>
            <a:lvl1pPr algn="r">
              <a:defRPr sz="1200">
                <a:solidFill>
                  <a:srgbClr val="1946BA"/>
                </a:solidFill>
                <a:latin typeface="Gill Sans Std" pitchFamily="34" charset="0"/>
              </a:defRPr>
            </a:lvl1pPr>
          </a:lstStyle>
          <a:p>
            <a:fld id="{FF2D51B1-BD95-49E9-A870-B722E78EAEE9}" type="slidenum">
              <a:rPr lang="en-US" smtClean="0"/>
              <a:t>‹#›</a:t>
            </a:fld>
            <a:endParaRPr lang="en-US" dirty="0"/>
          </a:p>
        </p:txBody>
      </p:sp>
    </p:spTree>
    <p:extLst>
      <p:ext uri="{BB962C8B-B14F-4D97-AF65-F5344CB8AC3E}">
        <p14:creationId xmlns:p14="http://schemas.microsoft.com/office/powerpoint/2010/main" val="3973987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4000"/>
        </a:lnSpc>
        <a:spcBef>
          <a:spcPct val="0"/>
        </a:spcBef>
        <a:buNone/>
        <a:defRPr sz="3600" b="1" i="0" kern="1200" baseline="0">
          <a:solidFill>
            <a:srgbClr val="1946BA"/>
          </a:solidFill>
          <a:effectLst/>
          <a:latin typeface="Gill Sans MT" panose="020B0502020104020203" pitchFamily="34" charset="0"/>
          <a:ea typeface="+mj-ea"/>
          <a:cs typeface="+mj-cs"/>
        </a:defRPr>
      </a:lvl1pPr>
    </p:titleStyle>
    <p:bodyStyle>
      <a:lvl1pPr marL="228600" indent="-228600" algn="l" defTabSz="914400" rtl="0" eaLnBrk="1" latinLnBrk="0" hangingPunct="1">
        <a:lnSpc>
          <a:spcPct val="100000"/>
        </a:lnSpc>
        <a:spcBef>
          <a:spcPct val="20000"/>
        </a:spcBef>
        <a:buFont typeface="Wingdings" panose="05000000000000000000" pitchFamily="2" charset="2"/>
        <a:buChar char="§"/>
        <a:defRPr sz="2400" b="0" kern="1200" baseline="0">
          <a:solidFill>
            <a:schemeClr val="tx1"/>
          </a:solidFill>
          <a:latin typeface="Gill Sans MT" panose="020B0502020104020203" pitchFamily="34" charset="0"/>
          <a:ea typeface="+mn-ea"/>
          <a:cs typeface="+mn-cs"/>
        </a:defRPr>
      </a:lvl1pPr>
      <a:lvl2pPr marL="742950" indent="-285750" algn="l" defTabSz="914400" rtl="0" eaLnBrk="1" latinLnBrk="0" hangingPunct="1">
        <a:lnSpc>
          <a:spcPct val="100000"/>
        </a:lnSpc>
        <a:spcBef>
          <a:spcPct val="20000"/>
        </a:spcBef>
        <a:buFont typeface="Arial" panose="020B0604020202020204" pitchFamily="34" charset="0"/>
        <a:buChar char="–"/>
        <a:defRPr sz="2200" kern="1200" baseline="0">
          <a:solidFill>
            <a:schemeClr val="tx1"/>
          </a:solidFill>
          <a:latin typeface="Gill Sans MT" panose="020B0502020104020203" pitchFamily="34" charset="0"/>
          <a:ea typeface="+mn-ea"/>
          <a:cs typeface="+mn-cs"/>
        </a:defRPr>
      </a:lvl2pPr>
      <a:lvl3pPr marL="1082675" indent="-168275" algn="l" defTabSz="914400" rtl="0" eaLnBrk="1" latinLnBrk="0" hangingPunct="1">
        <a:lnSpc>
          <a:spcPct val="100000"/>
        </a:lnSpc>
        <a:spcBef>
          <a:spcPct val="20000"/>
        </a:spcBef>
        <a:buFont typeface="Arial" panose="020B060402020202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78C0-FF53-40DC-8705-E1605299371C}"/>
              </a:ext>
            </a:extLst>
          </p:cNvPr>
          <p:cNvSpPr>
            <a:spLocks noGrp="1"/>
          </p:cNvSpPr>
          <p:nvPr>
            <p:ph type="ctrTitle"/>
          </p:nvPr>
        </p:nvSpPr>
        <p:spPr/>
        <p:txBody>
          <a:bodyPr>
            <a:normAutofit/>
          </a:bodyPr>
          <a:lstStyle/>
          <a:p>
            <a:r>
              <a:rPr lang="en-US" sz="4400" dirty="0"/>
              <a:t>Sequence X Severity Task Force</a:t>
            </a:r>
          </a:p>
        </p:txBody>
      </p:sp>
      <p:sp>
        <p:nvSpPr>
          <p:cNvPr id="3" name="Subtitle 2">
            <a:extLst>
              <a:ext uri="{FF2B5EF4-FFF2-40B4-BE49-F238E27FC236}">
                <a16:creationId xmlns:a16="http://schemas.microsoft.com/office/drawing/2014/main" id="{24955F14-B563-4901-BF07-D8517E4C3B27}"/>
              </a:ext>
            </a:extLst>
          </p:cNvPr>
          <p:cNvSpPr>
            <a:spLocks noGrp="1"/>
          </p:cNvSpPr>
          <p:nvPr>
            <p:ph type="subTitle" idx="1"/>
          </p:nvPr>
        </p:nvSpPr>
        <p:spPr/>
        <p:txBody>
          <a:bodyPr/>
          <a:lstStyle/>
          <a:p>
            <a:r>
              <a:rPr lang="en-US" dirty="0"/>
              <a:t>Meeting Minutes</a:t>
            </a:r>
          </a:p>
          <a:p>
            <a:r>
              <a:rPr lang="en-US" dirty="0"/>
              <a:t>11/03/21</a:t>
            </a:r>
          </a:p>
          <a:p>
            <a:endParaRPr lang="en-US" dirty="0"/>
          </a:p>
        </p:txBody>
      </p:sp>
    </p:spTree>
    <p:extLst>
      <p:ext uri="{BB962C8B-B14F-4D97-AF65-F5344CB8AC3E}">
        <p14:creationId xmlns:p14="http://schemas.microsoft.com/office/powerpoint/2010/main" val="1799455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Valvoline Data Comparison to </a:t>
            </a:r>
            <a:br>
              <a:rPr lang="en-US" sz="3600" dirty="0"/>
            </a:br>
            <a:r>
              <a:rPr lang="en-US" sz="3600" dirty="0"/>
              <a:t>Other Industry Data</a:t>
            </a:r>
          </a:p>
        </p:txBody>
      </p:sp>
    </p:spTree>
    <p:extLst>
      <p:ext uri="{BB962C8B-B14F-4D97-AF65-F5344CB8AC3E}">
        <p14:creationId xmlns:p14="http://schemas.microsoft.com/office/powerpoint/2010/main" val="103882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30" y="93061"/>
            <a:ext cx="11582400" cy="751442"/>
          </a:xfrm>
        </p:spPr>
        <p:txBody>
          <a:bodyPr/>
          <a:lstStyle/>
          <a:p>
            <a:r>
              <a:rPr lang="en-US" dirty="0"/>
              <a:t>The Data Set</a:t>
            </a:r>
          </a:p>
        </p:txBody>
      </p:sp>
      <p:sp>
        <p:nvSpPr>
          <p:cNvPr id="3" name="Content Placeholder 2"/>
          <p:cNvSpPr>
            <a:spLocks noGrp="1"/>
          </p:cNvSpPr>
          <p:nvPr>
            <p:ph idx="1"/>
          </p:nvPr>
        </p:nvSpPr>
        <p:spPr/>
        <p:txBody>
          <a:bodyPr>
            <a:normAutofit/>
          </a:bodyPr>
          <a:lstStyle/>
          <a:p>
            <a:pPr marL="0" indent="0">
              <a:buNone/>
            </a:pPr>
            <a:r>
              <a:rPr lang="en-US" sz="2000" u="sng" dirty="0"/>
              <a:t>Previous Analysis</a:t>
            </a:r>
          </a:p>
          <a:p>
            <a:r>
              <a:rPr lang="en-US" sz="2000" dirty="0"/>
              <a:t>Based on the EWMA, labs asked to submit tests both before and after the mild severity shift, going back to 09/01/2018</a:t>
            </a:r>
          </a:p>
          <a:p>
            <a:r>
              <a:rPr lang="en-US" sz="2000" dirty="0"/>
              <a:t>32 tests were collected for the analysis </a:t>
            </a:r>
          </a:p>
          <a:p>
            <a:r>
              <a:rPr lang="en-US" sz="2000" dirty="0"/>
              <a:t>This data is </a:t>
            </a:r>
            <a:r>
              <a:rPr lang="en-US" sz="2000" dirty="0">
                <a:solidFill>
                  <a:srgbClr val="FA7D00"/>
                </a:solidFill>
              </a:rPr>
              <a:t>color</a:t>
            </a:r>
            <a:r>
              <a:rPr lang="en-US" sz="2000" dirty="0">
                <a:solidFill>
                  <a:srgbClr val="FF860D"/>
                </a:solidFill>
              </a:rPr>
              <a:t> </a:t>
            </a:r>
            <a:r>
              <a:rPr lang="en-US" sz="2000" dirty="0">
                <a:solidFill>
                  <a:srgbClr val="FFD243"/>
                </a:solidFill>
              </a:rPr>
              <a:t>coded</a:t>
            </a:r>
            <a:r>
              <a:rPr lang="en-US" sz="2000" dirty="0"/>
              <a:t> by </a:t>
            </a:r>
            <a:r>
              <a:rPr lang="en-US" sz="2000" dirty="0">
                <a:solidFill>
                  <a:srgbClr val="00B050"/>
                </a:solidFill>
              </a:rPr>
              <a:t>severity </a:t>
            </a:r>
            <a:r>
              <a:rPr lang="en-US" sz="2000" dirty="0"/>
              <a:t>(more green = milder)</a:t>
            </a:r>
          </a:p>
          <a:p>
            <a:pPr marL="0" indent="0">
              <a:buNone/>
            </a:pPr>
            <a:r>
              <a:rPr lang="en-US" sz="2000" u="sng" dirty="0"/>
              <a:t>Valvoline Data</a:t>
            </a:r>
          </a:p>
          <a:p>
            <a:r>
              <a:rPr lang="en-US" sz="2000" dirty="0"/>
              <a:t>2 tests on oil 271</a:t>
            </a:r>
          </a:p>
          <a:p>
            <a:pPr lvl="1"/>
            <a:r>
              <a:rPr lang="en-US" sz="1800" dirty="0"/>
              <a:t>Test without blowby restrictor had CHST = 0.0379 ( Yi = -3.78)</a:t>
            </a:r>
          </a:p>
          <a:p>
            <a:pPr lvl="1"/>
            <a:r>
              <a:rPr lang="en-US" sz="1800" dirty="0"/>
              <a:t>Test with blowby restrictor had CHST = 0.0721 (Yi = -0.11)</a:t>
            </a:r>
          </a:p>
          <a:p>
            <a:r>
              <a:rPr lang="en-US" sz="2000" dirty="0"/>
              <a:t>In addition to being colored by severity, these tests are identified in the plots as dashed lines (“-----”)</a:t>
            </a:r>
          </a:p>
        </p:txBody>
      </p:sp>
    </p:spTree>
    <p:extLst>
      <p:ext uri="{BB962C8B-B14F-4D97-AF65-F5344CB8AC3E}">
        <p14:creationId xmlns:p14="http://schemas.microsoft.com/office/powerpoint/2010/main" val="688599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 Speed – Phase I</a:t>
            </a:r>
          </a:p>
        </p:txBody>
      </p:sp>
      <p:pic>
        <p:nvPicPr>
          <p:cNvPr id="5" name="Content Placeholder 4"/>
          <p:cNvPicPr>
            <a:picLocks noGrp="1" noChangeAspect="1"/>
          </p:cNvPicPr>
          <p:nvPr>
            <p:ph idx="1"/>
          </p:nvPr>
        </p:nvPicPr>
        <p:blipFill>
          <a:blip r:embed="rId2"/>
          <a:stretch>
            <a:fillRect/>
          </a:stretch>
        </p:blipFill>
        <p:spPr>
          <a:xfrm>
            <a:off x="1365401" y="982663"/>
            <a:ext cx="9454847" cy="5140325"/>
          </a:xfrm>
          <a:prstGeom prst="rect">
            <a:avLst/>
          </a:prstGeom>
        </p:spPr>
      </p:pic>
    </p:spTree>
    <p:extLst>
      <p:ext uri="{BB962C8B-B14F-4D97-AF65-F5344CB8AC3E}">
        <p14:creationId xmlns:p14="http://schemas.microsoft.com/office/powerpoint/2010/main" val="3718629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Coolant Flow – Phase I</a:t>
            </a:r>
          </a:p>
        </p:txBody>
      </p:sp>
      <p:pic>
        <p:nvPicPr>
          <p:cNvPr id="7" name="Content Placeholder 6"/>
          <p:cNvPicPr>
            <a:picLocks noGrp="1" noChangeAspect="1"/>
          </p:cNvPicPr>
          <p:nvPr>
            <p:ph idx="1"/>
          </p:nvPr>
        </p:nvPicPr>
        <p:blipFill>
          <a:blip r:embed="rId2"/>
          <a:stretch>
            <a:fillRect/>
          </a:stretch>
        </p:blipFill>
        <p:spPr>
          <a:xfrm>
            <a:off x="1365401" y="982663"/>
            <a:ext cx="9454847" cy="5140325"/>
          </a:xfrm>
          <a:prstGeom prst="rect">
            <a:avLst/>
          </a:prstGeom>
        </p:spPr>
      </p:pic>
    </p:spTree>
    <p:extLst>
      <p:ext uri="{BB962C8B-B14F-4D97-AF65-F5344CB8AC3E}">
        <p14:creationId xmlns:p14="http://schemas.microsoft.com/office/powerpoint/2010/main" val="2228422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Coolant Flow – Phase 2</a:t>
            </a:r>
          </a:p>
        </p:txBody>
      </p:sp>
      <p:pic>
        <p:nvPicPr>
          <p:cNvPr id="6" name="Content Placeholder 5"/>
          <p:cNvPicPr>
            <a:picLocks noGrp="1" noChangeAspect="1"/>
          </p:cNvPicPr>
          <p:nvPr>
            <p:ph idx="1"/>
          </p:nvPr>
        </p:nvPicPr>
        <p:blipFill>
          <a:blip r:embed="rId2"/>
          <a:stretch>
            <a:fillRect/>
          </a:stretch>
        </p:blipFill>
        <p:spPr>
          <a:xfrm>
            <a:off x="1365401" y="982663"/>
            <a:ext cx="9454847" cy="5140325"/>
          </a:xfrm>
          <a:prstGeom prst="rect">
            <a:avLst/>
          </a:prstGeom>
        </p:spPr>
      </p:pic>
    </p:spTree>
    <p:extLst>
      <p:ext uri="{BB962C8B-B14F-4D97-AF65-F5344CB8AC3E}">
        <p14:creationId xmlns:p14="http://schemas.microsoft.com/office/powerpoint/2010/main" val="1786341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Blowby Outlet Temperature – Phase I</a:t>
            </a:r>
          </a:p>
        </p:txBody>
      </p:sp>
      <p:pic>
        <p:nvPicPr>
          <p:cNvPr id="5" name="Content Placeholder 4"/>
          <p:cNvPicPr>
            <a:picLocks noGrp="1" noChangeAspect="1"/>
          </p:cNvPicPr>
          <p:nvPr>
            <p:ph idx="1"/>
          </p:nvPr>
        </p:nvPicPr>
        <p:blipFill>
          <a:blip r:embed="rId2"/>
          <a:stretch>
            <a:fillRect/>
          </a:stretch>
        </p:blipFill>
        <p:spPr>
          <a:xfrm>
            <a:off x="1365401" y="982663"/>
            <a:ext cx="9454847" cy="5140325"/>
          </a:xfrm>
          <a:prstGeom prst="rect">
            <a:avLst/>
          </a:prstGeom>
        </p:spPr>
      </p:pic>
    </p:spTree>
    <p:extLst>
      <p:ext uri="{BB962C8B-B14F-4D97-AF65-F5344CB8AC3E}">
        <p14:creationId xmlns:p14="http://schemas.microsoft.com/office/powerpoint/2010/main" val="2759903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Blowby Outlet Temperature – Phase 2</a:t>
            </a:r>
          </a:p>
        </p:txBody>
      </p:sp>
      <p:pic>
        <p:nvPicPr>
          <p:cNvPr id="7" name="Content Placeholder 6"/>
          <p:cNvPicPr>
            <a:picLocks noGrp="1" noChangeAspect="1"/>
          </p:cNvPicPr>
          <p:nvPr>
            <p:ph idx="1"/>
          </p:nvPr>
        </p:nvPicPr>
        <p:blipFill>
          <a:blip r:embed="rId2"/>
          <a:stretch>
            <a:fillRect/>
          </a:stretch>
        </p:blipFill>
        <p:spPr>
          <a:xfrm>
            <a:off x="1250073" y="1116140"/>
            <a:ext cx="9179031" cy="4990372"/>
          </a:xfrm>
          <a:prstGeom prst="rect">
            <a:avLst/>
          </a:prstGeom>
        </p:spPr>
      </p:pic>
    </p:spTree>
    <p:extLst>
      <p:ext uri="{BB962C8B-B14F-4D97-AF65-F5344CB8AC3E}">
        <p14:creationId xmlns:p14="http://schemas.microsoft.com/office/powerpoint/2010/main" val="532573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Lambda – Phase I</a:t>
            </a:r>
          </a:p>
        </p:txBody>
      </p:sp>
      <p:pic>
        <p:nvPicPr>
          <p:cNvPr id="5" name="Content Placeholder 4"/>
          <p:cNvPicPr>
            <a:picLocks noGrp="1" noChangeAspect="1"/>
          </p:cNvPicPr>
          <p:nvPr>
            <p:ph idx="1"/>
          </p:nvPr>
        </p:nvPicPr>
        <p:blipFill>
          <a:blip r:embed="rId2"/>
          <a:stretch>
            <a:fillRect/>
          </a:stretch>
        </p:blipFill>
        <p:spPr>
          <a:xfrm>
            <a:off x="1357163" y="924998"/>
            <a:ext cx="9454847" cy="5140325"/>
          </a:xfrm>
          <a:prstGeom prst="rect">
            <a:avLst/>
          </a:prstGeom>
        </p:spPr>
      </p:pic>
    </p:spTree>
    <p:extLst>
      <p:ext uri="{BB962C8B-B14F-4D97-AF65-F5344CB8AC3E}">
        <p14:creationId xmlns:p14="http://schemas.microsoft.com/office/powerpoint/2010/main" val="1287010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Crankcase Pressure – Phase 1</a:t>
            </a:r>
          </a:p>
        </p:txBody>
      </p:sp>
      <p:pic>
        <p:nvPicPr>
          <p:cNvPr id="4" name="Content Placeholder 3"/>
          <p:cNvPicPr>
            <a:picLocks noGrp="1" noChangeAspect="1"/>
          </p:cNvPicPr>
          <p:nvPr>
            <p:ph idx="1"/>
          </p:nvPr>
        </p:nvPicPr>
        <p:blipFill>
          <a:blip r:embed="rId2"/>
          <a:stretch>
            <a:fillRect/>
          </a:stretch>
        </p:blipFill>
        <p:spPr>
          <a:xfrm>
            <a:off x="1365401" y="982663"/>
            <a:ext cx="9454847" cy="5140325"/>
          </a:xfrm>
          <a:prstGeom prst="rect">
            <a:avLst/>
          </a:prstGeom>
        </p:spPr>
      </p:pic>
    </p:spTree>
    <p:extLst>
      <p:ext uri="{BB962C8B-B14F-4D97-AF65-F5344CB8AC3E}">
        <p14:creationId xmlns:p14="http://schemas.microsoft.com/office/powerpoint/2010/main" val="350073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Crankcase Pressure – Phase 2</a:t>
            </a:r>
          </a:p>
        </p:txBody>
      </p:sp>
      <p:pic>
        <p:nvPicPr>
          <p:cNvPr id="5" name="Content Placeholder 4"/>
          <p:cNvPicPr>
            <a:picLocks noGrp="1" noChangeAspect="1"/>
          </p:cNvPicPr>
          <p:nvPr>
            <p:ph idx="1"/>
          </p:nvPr>
        </p:nvPicPr>
        <p:blipFill>
          <a:blip r:embed="rId2"/>
          <a:stretch>
            <a:fillRect/>
          </a:stretch>
        </p:blipFill>
        <p:spPr>
          <a:xfrm>
            <a:off x="1365401" y="982663"/>
            <a:ext cx="9454847" cy="5140325"/>
          </a:xfrm>
          <a:prstGeom prst="rect">
            <a:avLst/>
          </a:prstGeom>
        </p:spPr>
      </p:pic>
    </p:spTree>
    <p:extLst>
      <p:ext uri="{BB962C8B-B14F-4D97-AF65-F5344CB8AC3E}">
        <p14:creationId xmlns:p14="http://schemas.microsoft.com/office/powerpoint/2010/main" val="358590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8113-1B84-4008-A1A0-EF37219E12D4}"/>
              </a:ext>
            </a:extLst>
          </p:cNvPr>
          <p:cNvSpPr>
            <a:spLocks noGrp="1"/>
          </p:cNvSpPr>
          <p:nvPr>
            <p:ph type="title"/>
          </p:nvPr>
        </p:nvSpPr>
        <p:spPr/>
        <p:txBody>
          <a:bodyPr/>
          <a:lstStyle/>
          <a:p>
            <a:r>
              <a:rPr lang="en-US" dirty="0"/>
              <a:t>Attendance</a:t>
            </a:r>
          </a:p>
        </p:txBody>
      </p:sp>
      <p:sp>
        <p:nvSpPr>
          <p:cNvPr id="3" name="Content Placeholder 2">
            <a:extLst>
              <a:ext uri="{FF2B5EF4-FFF2-40B4-BE49-F238E27FC236}">
                <a16:creationId xmlns:a16="http://schemas.microsoft.com/office/drawing/2014/main" id="{1DF6512E-523D-4E88-9296-F2B32B25DAD9}"/>
              </a:ext>
            </a:extLst>
          </p:cNvPr>
          <p:cNvSpPr>
            <a:spLocks noGrp="1"/>
          </p:cNvSpPr>
          <p:nvPr>
            <p:ph idx="1"/>
          </p:nvPr>
        </p:nvSpPr>
        <p:spPr/>
        <p:txBody>
          <a:bodyPr>
            <a:normAutofit fontScale="92500" lnSpcReduction="20000"/>
          </a:bodyPr>
          <a:lstStyle/>
          <a:p>
            <a:r>
              <a:rPr lang="en-US" dirty="0"/>
              <a:t>Michael Deegan</a:t>
            </a:r>
          </a:p>
          <a:p>
            <a:r>
              <a:rPr lang="en-US" dirty="0"/>
              <a:t>Rich Grundza</a:t>
            </a:r>
          </a:p>
          <a:p>
            <a:r>
              <a:rPr lang="en-US" dirty="0"/>
              <a:t>Christian Porter</a:t>
            </a:r>
          </a:p>
          <a:p>
            <a:r>
              <a:rPr lang="en-US" dirty="0"/>
              <a:t>Christine Eickstead</a:t>
            </a:r>
          </a:p>
          <a:p>
            <a:r>
              <a:rPr lang="en-US" dirty="0"/>
              <a:t>Amol Savant</a:t>
            </a:r>
          </a:p>
          <a:p>
            <a:r>
              <a:rPr lang="en-US" dirty="0"/>
              <a:t>George Szappanos (absent)</a:t>
            </a:r>
          </a:p>
          <a:p>
            <a:r>
              <a:rPr lang="en-US" dirty="0"/>
              <a:t>Jason Soto</a:t>
            </a:r>
          </a:p>
          <a:p>
            <a:r>
              <a:rPr lang="en-US" dirty="0"/>
              <a:t>Alfonso Lopez</a:t>
            </a:r>
          </a:p>
          <a:p>
            <a:r>
              <a:rPr lang="en-US" dirty="0"/>
              <a:t>Travis Kostan</a:t>
            </a:r>
          </a:p>
          <a:p>
            <a:r>
              <a:rPr lang="en-US" dirty="0"/>
              <a:t>Pat Lang</a:t>
            </a:r>
          </a:p>
          <a:p>
            <a:pPr marL="0" indent="0">
              <a:buNone/>
            </a:pPr>
            <a:endParaRPr lang="en-US" dirty="0"/>
          </a:p>
          <a:p>
            <a:endParaRPr lang="en-US" dirty="0"/>
          </a:p>
        </p:txBody>
      </p:sp>
    </p:spTree>
    <p:extLst>
      <p:ext uri="{BB962C8B-B14F-4D97-AF65-F5344CB8AC3E}">
        <p14:creationId xmlns:p14="http://schemas.microsoft.com/office/powerpoint/2010/main" val="955808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Crankcase Pressure – Phase 1-2 Ramp</a:t>
            </a:r>
          </a:p>
        </p:txBody>
      </p:sp>
      <p:pic>
        <p:nvPicPr>
          <p:cNvPr id="5" name="Content Placeholder 4"/>
          <p:cNvPicPr>
            <a:picLocks noGrp="1" noChangeAspect="1"/>
          </p:cNvPicPr>
          <p:nvPr>
            <p:ph idx="1"/>
          </p:nvPr>
        </p:nvPicPr>
        <p:blipFill>
          <a:blip r:embed="rId2"/>
          <a:stretch>
            <a:fillRect/>
          </a:stretch>
        </p:blipFill>
        <p:spPr>
          <a:xfrm>
            <a:off x="1365401" y="982663"/>
            <a:ext cx="9454847" cy="5140325"/>
          </a:xfrm>
          <a:prstGeom prst="rect">
            <a:avLst/>
          </a:prstGeom>
        </p:spPr>
      </p:pic>
    </p:spTree>
    <p:extLst>
      <p:ext uri="{BB962C8B-B14F-4D97-AF65-F5344CB8AC3E}">
        <p14:creationId xmlns:p14="http://schemas.microsoft.com/office/powerpoint/2010/main" val="3598190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Pre-Intercooler Air Pressure – Phase 1</a:t>
            </a:r>
          </a:p>
        </p:txBody>
      </p:sp>
      <p:pic>
        <p:nvPicPr>
          <p:cNvPr id="4" name="Content Placeholder 3"/>
          <p:cNvPicPr>
            <a:picLocks noGrp="1" noChangeAspect="1"/>
          </p:cNvPicPr>
          <p:nvPr>
            <p:ph idx="1"/>
          </p:nvPr>
        </p:nvPicPr>
        <p:blipFill>
          <a:blip r:embed="rId2"/>
          <a:stretch>
            <a:fillRect/>
          </a:stretch>
        </p:blipFill>
        <p:spPr>
          <a:xfrm>
            <a:off x="1365401" y="982663"/>
            <a:ext cx="9454847" cy="5140325"/>
          </a:xfrm>
          <a:prstGeom prst="rect">
            <a:avLst/>
          </a:prstGeom>
        </p:spPr>
      </p:pic>
      <p:sp>
        <p:nvSpPr>
          <p:cNvPr id="5" name="TextBox 4"/>
          <p:cNvSpPr txBox="1"/>
          <p:nvPr/>
        </p:nvSpPr>
        <p:spPr>
          <a:xfrm>
            <a:off x="7784756" y="2364259"/>
            <a:ext cx="25207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Some A, B, and D tests</a:t>
            </a:r>
          </a:p>
        </p:txBody>
      </p:sp>
      <p:cxnSp>
        <p:nvCxnSpPr>
          <p:cNvPr id="7" name="Straight Arrow Connector 6"/>
          <p:cNvCxnSpPr/>
          <p:nvPr/>
        </p:nvCxnSpPr>
        <p:spPr>
          <a:xfrm flipH="1">
            <a:off x="8015416" y="2776151"/>
            <a:ext cx="24714" cy="3871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092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365401" y="982663"/>
            <a:ext cx="9454847" cy="5140325"/>
          </a:xfrm>
          <a:prstGeom prst="rect">
            <a:avLst/>
          </a:prstGeom>
        </p:spPr>
      </p:pic>
      <p:sp>
        <p:nvSpPr>
          <p:cNvPr id="2" name="Title 1"/>
          <p:cNvSpPr>
            <a:spLocks noGrp="1"/>
          </p:cNvSpPr>
          <p:nvPr>
            <p:ph type="title"/>
          </p:nvPr>
        </p:nvSpPr>
        <p:spPr/>
        <p:txBody>
          <a:bodyPr/>
          <a:lstStyle/>
          <a:p>
            <a:r>
              <a:rPr lang="en-US" dirty="0"/>
              <a:t>Pre-Intercooler Air Pressure – Phase 2</a:t>
            </a:r>
          </a:p>
        </p:txBody>
      </p:sp>
    </p:spTree>
    <p:extLst>
      <p:ext uri="{BB962C8B-B14F-4D97-AF65-F5344CB8AC3E}">
        <p14:creationId xmlns:p14="http://schemas.microsoft.com/office/powerpoint/2010/main" val="900217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Blowby Heat Exchanger Coolant – Phase 1 </a:t>
            </a:r>
          </a:p>
        </p:txBody>
      </p:sp>
      <p:pic>
        <p:nvPicPr>
          <p:cNvPr id="4" name="Content Placeholder 3"/>
          <p:cNvPicPr>
            <a:picLocks noGrp="1" noChangeAspect="1"/>
          </p:cNvPicPr>
          <p:nvPr>
            <p:ph idx="1"/>
          </p:nvPr>
        </p:nvPicPr>
        <p:blipFill>
          <a:blip r:embed="rId2"/>
          <a:stretch>
            <a:fillRect/>
          </a:stretch>
        </p:blipFill>
        <p:spPr>
          <a:xfrm>
            <a:off x="1299498" y="1081517"/>
            <a:ext cx="9454847" cy="5140325"/>
          </a:xfrm>
          <a:prstGeom prst="rect">
            <a:avLst/>
          </a:prstGeom>
        </p:spPr>
      </p:pic>
      <p:sp>
        <p:nvSpPr>
          <p:cNvPr id="5" name="TextBox 4"/>
          <p:cNvSpPr txBox="1"/>
          <p:nvPr/>
        </p:nvSpPr>
        <p:spPr>
          <a:xfrm>
            <a:off x="7652951" y="1935892"/>
            <a:ext cx="25207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Lab B</a:t>
            </a:r>
          </a:p>
        </p:txBody>
      </p:sp>
      <p:cxnSp>
        <p:nvCxnSpPr>
          <p:cNvPr id="6" name="Straight Arrow Connector 5"/>
          <p:cNvCxnSpPr/>
          <p:nvPr/>
        </p:nvCxnSpPr>
        <p:spPr>
          <a:xfrm flipH="1">
            <a:off x="8023654" y="2349730"/>
            <a:ext cx="24714" cy="3871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13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423066" y="1357753"/>
            <a:ext cx="9022513" cy="4905278"/>
          </a:xfrm>
          <a:prstGeom prst="rect">
            <a:avLst/>
          </a:prstGeom>
        </p:spPr>
      </p:pic>
      <p:sp>
        <p:nvSpPr>
          <p:cNvPr id="2" name="Title 1"/>
          <p:cNvSpPr>
            <a:spLocks noGrp="1"/>
          </p:cNvSpPr>
          <p:nvPr>
            <p:ph type="title"/>
          </p:nvPr>
        </p:nvSpPr>
        <p:spPr/>
        <p:txBody>
          <a:bodyPr/>
          <a:lstStyle/>
          <a:p>
            <a:r>
              <a:rPr lang="en-US" dirty="0"/>
              <a:t>Blowby Heat Exchanger Coolant – Phase 2</a:t>
            </a:r>
          </a:p>
        </p:txBody>
      </p:sp>
      <p:sp>
        <p:nvSpPr>
          <p:cNvPr id="5" name="TextBox 4"/>
          <p:cNvSpPr txBox="1"/>
          <p:nvPr/>
        </p:nvSpPr>
        <p:spPr>
          <a:xfrm>
            <a:off x="8221362" y="850209"/>
            <a:ext cx="25207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Lab B</a:t>
            </a:r>
          </a:p>
        </p:txBody>
      </p:sp>
      <p:cxnSp>
        <p:nvCxnSpPr>
          <p:cNvPr id="6" name="Straight Arrow Connector 5"/>
          <p:cNvCxnSpPr/>
          <p:nvPr/>
        </p:nvCxnSpPr>
        <p:spPr>
          <a:xfrm flipH="1">
            <a:off x="8460259" y="1219541"/>
            <a:ext cx="24714" cy="3871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40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 Phase 2</a:t>
            </a:r>
          </a:p>
        </p:txBody>
      </p:sp>
      <p:pic>
        <p:nvPicPr>
          <p:cNvPr id="4" name="Content Placeholder 3"/>
          <p:cNvPicPr>
            <a:picLocks noGrp="1" noChangeAspect="1"/>
          </p:cNvPicPr>
          <p:nvPr>
            <p:ph idx="1"/>
          </p:nvPr>
        </p:nvPicPr>
        <p:blipFill>
          <a:blip r:embed="rId2"/>
          <a:stretch>
            <a:fillRect/>
          </a:stretch>
        </p:blipFill>
        <p:spPr>
          <a:xfrm>
            <a:off x="1365401" y="982663"/>
            <a:ext cx="9454847" cy="5140325"/>
          </a:xfrm>
          <a:prstGeom prst="rect">
            <a:avLst/>
          </a:prstGeom>
        </p:spPr>
      </p:pic>
    </p:spTree>
    <p:extLst>
      <p:ext uri="{BB962C8B-B14F-4D97-AF65-F5344CB8AC3E}">
        <p14:creationId xmlns:p14="http://schemas.microsoft.com/office/powerpoint/2010/main" val="1683410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Boost Absolute Pressure – Raw Value – Phase I</a:t>
            </a:r>
          </a:p>
        </p:txBody>
      </p:sp>
      <p:pic>
        <p:nvPicPr>
          <p:cNvPr id="4" name="Content Placeholder 3"/>
          <p:cNvPicPr>
            <a:picLocks noGrp="1" noChangeAspect="1"/>
          </p:cNvPicPr>
          <p:nvPr>
            <p:ph idx="1"/>
          </p:nvPr>
        </p:nvPicPr>
        <p:blipFill>
          <a:blip r:embed="rId2"/>
          <a:stretch>
            <a:fillRect/>
          </a:stretch>
        </p:blipFill>
        <p:spPr>
          <a:xfrm>
            <a:off x="1365401" y="982663"/>
            <a:ext cx="9454847" cy="5140325"/>
          </a:xfrm>
          <a:prstGeom prst="rect">
            <a:avLst/>
          </a:prstGeom>
        </p:spPr>
      </p:pic>
    </p:spTree>
    <p:extLst>
      <p:ext uri="{BB962C8B-B14F-4D97-AF65-F5344CB8AC3E}">
        <p14:creationId xmlns:p14="http://schemas.microsoft.com/office/powerpoint/2010/main" val="1395426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 Coolant Temperature – Phase 2</a:t>
            </a:r>
          </a:p>
        </p:txBody>
      </p:sp>
      <p:sp>
        <p:nvSpPr>
          <p:cNvPr id="5" name="TextBox 4"/>
          <p:cNvSpPr txBox="1"/>
          <p:nvPr/>
        </p:nvSpPr>
        <p:spPr>
          <a:xfrm>
            <a:off x="593124" y="996778"/>
            <a:ext cx="93499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Valvoline test with blowby restriction had bad data for this parameter (near zero).</a:t>
            </a:r>
          </a:p>
        </p:txBody>
      </p:sp>
      <p:pic>
        <p:nvPicPr>
          <p:cNvPr id="8" name="Content Placeholder 7"/>
          <p:cNvPicPr>
            <a:picLocks noGrp="1" noChangeAspect="1"/>
          </p:cNvPicPr>
          <p:nvPr>
            <p:ph idx="1"/>
          </p:nvPr>
        </p:nvPicPr>
        <p:blipFill>
          <a:blip r:embed="rId2"/>
          <a:stretch>
            <a:fillRect/>
          </a:stretch>
        </p:blipFill>
        <p:spPr>
          <a:xfrm>
            <a:off x="1447781" y="1584287"/>
            <a:ext cx="8429388" cy="4582813"/>
          </a:xfrm>
          <a:prstGeom prst="rect">
            <a:avLst/>
          </a:prstGeom>
        </p:spPr>
      </p:pic>
    </p:spTree>
    <p:extLst>
      <p:ext uri="{BB962C8B-B14F-4D97-AF65-F5344CB8AC3E}">
        <p14:creationId xmlns:p14="http://schemas.microsoft.com/office/powerpoint/2010/main" val="2473799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Accelerator Pedal Position – Phase I</a:t>
            </a:r>
          </a:p>
        </p:txBody>
      </p:sp>
      <p:pic>
        <p:nvPicPr>
          <p:cNvPr id="4" name="Content Placeholder 3"/>
          <p:cNvPicPr>
            <a:picLocks noGrp="1" noChangeAspect="1"/>
          </p:cNvPicPr>
          <p:nvPr>
            <p:ph idx="1"/>
          </p:nvPr>
        </p:nvPicPr>
        <p:blipFill>
          <a:blip r:embed="rId2"/>
          <a:stretch>
            <a:fillRect/>
          </a:stretch>
        </p:blipFill>
        <p:spPr>
          <a:xfrm>
            <a:off x="1365401" y="982663"/>
            <a:ext cx="9454847" cy="5140325"/>
          </a:xfrm>
          <a:prstGeom prst="rect">
            <a:avLst/>
          </a:prstGeom>
        </p:spPr>
      </p:pic>
    </p:spTree>
    <p:extLst>
      <p:ext uri="{BB962C8B-B14F-4D97-AF65-F5344CB8AC3E}">
        <p14:creationId xmlns:p14="http://schemas.microsoft.com/office/powerpoint/2010/main" val="2952728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 Air Cooler Temperature – Phase 1</a:t>
            </a:r>
          </a:p>
        </p:txBody>
      </p:sp>
      <p:pic>
        <p:nvPicPr>
          <p:cNvPr id="4" name="Content Placeholder 3"/>
          <p:cNvPicPr>
            <a:picLocks noGrp="1" noChangeAspect="1"/>
          </p:cNvPicPr>
          <p:nvPr>
            <p:ph idx="1"/>
          </p:nvPr>
        </p:nvPicPr>
        <p:blipFill>
          <a:blip r:embed="rId2"/>
          <a:stretch>
            <a:fillRect/>
          </a:stretch>
        </p:blipFill>
        <p:spPr>
          <a:xfrm>
            <a:off x="1381877" y="1068314"/>
            <a:ext cx="9236696" cy="5021723"/>
          </a:xfrm>
          <a:prstGeom prst="rect">
            <a:avLst/>
          </a:prstGeom>
        </p:spPr>
      </p:pic>
      <p:sp>
        <p:nvSpPr>
          <p:cNvPr id="5" name="TextBox 4"/>
          <p:cNvSpPr txBox="1"/>
          <p:nvPr/>
        </p:nvSpPr>
        <p:spPr>
          <a:xfrm>
            <a:off x="5181600" y="1318054"/>
            <a:ext cx="51457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Only 1 Valvoline test with data for this parameter</a:t>
            </a:r>
          </a:p>
        </p:txBody>
      </p:sp>
    </p:spTree>
    <p:extLst>
      <p:ext uri="{BB962C8B-B14F-4D97-AF65-F5344CB8AC3E}">
        <p14:creationId xmlns:p14="http://schemas.microsoft.com/office/powerpoint/2010/main" val="2309724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895B-3543-4BA5-AE93-652637BF4C14}"/>
              </a:ext>
            </a:extLst>
          </p:cNvPr>
          <p:cNvSpPr>
            <a:spLocks noGrp="1"/>
          </p:cNvSpPr>
          <p:nvPr>
            <p:ph type="title"/>
          </p:nvPr>
        </p:nvSpPr>
        <p:spPr>
          <a:xfrm>
            <a:off x="838200" y="904009"/>
            <a:ext cx="10515600" cy="581891"/>
          </a:xfrm>
        </p:spPr>
        <p:txBody>
          <a:bodyPr>
            <a:normAutofit fontScale="90000"/>
          </a:bodyPr>
          <a:lstStyle/>
          <a:p>
            <a:r>
              <a:rPr lang="en-US" dirty="0"/>
              <a:t>Agenda 09/15/21</a:t>
            </a:r>
            <a:br>
              <a:rPr lang="en-US" dirty="0"/>
            </a:br>
            <a:endParaRPr lang="en-US" dirty="0"/>
          </a:p>
        </p:txBody>
      </p:sp>
      <p:sp>
        <p:nvSpPr>
          <p:cNvPr id="3" name="Content Placeholder 2">
            <a:extLst>
              <a:ext uri="{FF2B5EF4-FFF2-40B4-BE49-F238E27FC236}">
                <a16:creationId xmlns:a16="http://schemas.microsoft.com/office/drawing/2014/main" id="{1DF59B73-95AA-4D3C-B56B-3787A9F9D0E5}"/>
              </a:ext>
            </a:extLst>
          </p:cNvPr>
          <p:cNvSpPr>
            <a:spLocks noGrp="1"/>
          </p:cNvSpPr>
          <p:nvPr>
            <p:ph idx="1"/>
          </p:nvPr>
        </p:nvSpPr>
        <p:spPr>
          <a:xfrm>
            <a:off x="838200" y="1485900"/>
            <a:ext cx="10515600" cy="4691063"/>
          </a:xfrm>
        </p:spPr>
        <p:txBody>
          <a:bodyPr>
            <a:normAutofit/>
          </a:bodyPr>
          <a:lstStyle/>
          <a:p>
            <a:r>
              <a:rPr lang="en-US" dirty="0"/>
              <a:t>Review Travis plots of Valvoline 271 test operational data</a:t>
            </a:r>
          </a:p>
          <a:p>
            <a:r>
              <a:rPr lang="en-US" dirty="0"/>
              <a:t>Review Valvoline Chemistry Data from 271 tests</a:t>
            </a:r>
          </a:p>
          <a:p>
            <a:pPr lvl="1"/>
            <a:r>
              <a:rPr lang="en-US" dirty="0"/>
              <a:t>Oil Analysis</a:t>
            </a:r>
          </a:p>
          <a:p>
            <a:pPr lvl="1"/>
            <a:r>
              <a:rPr lang="en-US" dirty="0"/>
              <a:t>Oil Consumption</a:t>
            </a:r>
          </a:p>
          <a:p>
            <a:pPr lvl="1"/>
            <a:r>
              <a:rPr lang="en-US" dirty="0"/>
              <a:t>Reference History</a:t>
            </a:r>
          </a:p>
          <a:p>
            <a:r>
              <a:rPr lang="en-US" dirty="0"/>
              <a:t>Procedure corrections – George Szappanos</a:t>
            </a:r>
          </a:p>
          <a:p>
            <a:r>
              <a:rPr lang="en-US" dirty="0"/>
              <a:t>Superseded Part numbers</a:t>
            </a:r>
          </a:p>
        </p:txBody>
      </p:sp>
    </p:spTree>
    <p:extLst>
      <p:ext uri="{BB962C8B-B14F-4D97-AF65-F5344CB8AC3E}">
        <p14:creationId xmlns:p14="http://schemas.microsoft.com/office/powerpoint/2010/main" val="1805134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Oil Gallery Pressure – Phase I</a:t>
            </a:r>
          </a:p>
        </p:txBody>
      </p:sp>
      <p:sp>
        <p:nvSpPr>
          <p:cNvPr id="6" name="TextBox 5"/>
          <p:cNvSpPr txBox="1"/>
          <p:nvPr/>
        </p:nvSpPr>
        <p:spPr>
          <a:xfrm>
            <a:off x="601362" y="778601"/>
            <a:ext cx="61207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Note: Color scheme changed.  </a:t>
            </a:r>
          </a:p>
        </p:txBody>
      </p:sp>
      <p:pic>
        <p:nvPicPr>
          <p:cNvPr id="4" name="Content Placeholder 3"/>
          <p:cNvPicPr>
            <a:picLocks noGrp="1" noChangeAspect="1"/>
          </p:cNvPicPr>
          <p:nvPr>
            <p:ph idx="1"/>
          </p:nvPr>
        </p:nvPicPr>
        <p:blipFill>
          <a:blip r:embed="rId2"/>
          <a:stretch>
            <a:fillRect/>
          </a:stretch>
        </p:blipFill>
        <p:spPr>
          <a:xfrm>
            <a:off x="1266547" y="1309817"/>
            <a:ext cx="8792489" cy="4780220"/>
          </a:xfrm>
          <a:prstGeom prst="rect">
            <a:avLst/>
          </a:prstGeom>
        </p:spPr>
      </p:pic>
    </p:spTree>
    <p:extLst>
      <p:ext uri="{BB962C8B-B14F-4D97-AF65-F5344CB8AC3E}">
        <p14:creationId xmlns:p14="http://schemas.microsoft.com/office/powerpoint/2010/main" val="3700882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212B3-61D9-41FA-949C-79FE5F806125}"/>
              </a:ext>
            </a:extLst>
          </p:cNvPr>
          <p:cNvSpPr>
            <a:spLocks noGrp="1"/>
          </p:cNvSpPr>
          <p:nvPr>
            <p:ph type="title"/>
          </p:nvPr>
        </p:nvSpPr>
        <p:spPr/>
        <p:txBody>
          <a:bodyPr/>
          <a:lstStyle/>
          <a:p>
            <a:r>
              <a:rPr lang="en-US" dirty="0"/>
              <a:t>Meeting Minutes</a:t>
            </a:r>
          </a:p>
        </p:txBody>
      </p:sp>
      <p:sp>
        <p:nvSpPr>
          <p:cNvPr id="3" name="Content Placeholder 2">
            <a:extLst>
              <a:ext uri="{FF2B5EF4-FFF2-40B4-BE49-F238E27FC236}">
                <a16:creationId xmlns:a16="http://schemas.microsoft.com/office/drawing/2014/main" id="{A90BE062-FBF9-49AB-B38D-8073B2C5A594}"/>
              </a:ext>
            </a:extLst>
          </p:cNvPr>
          <p:cNvSpPr>
            <a:spLocks noGrp="1"/>
          </p:cNvSpPr>
          <p:nvPr>
            <p:ph idx="1"/>
          </p:nvPr>
        </p:nvSpPr>
        <p:spPr>
          <a:xfrm>
            <a:off x="838200" y="1512916"/>
            <a:ext cx="10515600" cy="4622858"/>
          </a:xfrm>
        </p:spPr>
        <p:txBody>
          <a:bodyPr>
            <a:normAutofit lnSpcReduction="10000"/>
          </a:bodyPr>
          <a:lstStyle/>
          <a:p>
            <a:r>
              <a:rPr lang="en-US" dirty="0"/>
              <a:t>Attached below are the operational plots from the Valvoline tests in comparison to other industry tests.  The plots focus on severe and mild 271 tests run at Valvoline with and without the blowby restrictor.</a:t>
            </a:r>
          </a:p>
          <a:p>
            <a:pPr lvl="1"/>
            <a:r>
              <a:rPr lang="en-US" dirty="0"/>
              <a:t>Crankcase was higher with the restrictor as expected</a:t>
            </a:r>
          </a:p>
          <a:p>
            <a:pPr lvl="1"/>
            <a:r>
              <a:rPr lang="en-US" dirty="0"/>
              <a:t>Blowby gas temperature was lower for both 271 tests compared to the industry </a:t>
            </a:r>
          </a:p>
          <a:p>
            <a:pPr lvl="1"/>
            <a:r>
              <a:rPr lang="en-US" dirty="0"/>
              <a:t>No other Parameters were remarkable</a:t>
            </a:r>
          </a:p>
          <a:p>
            <a:pPr lvl="1"/>
            <a:r>
              <a:rPr lang="en-US" dirty="0"/>
              <a:t>In discussion the team realized that injection timing was not being observed, Deegan to forward pid address for CAN data logging of this parameter</a:t>
            </a:r>
          </a:p>
          <a:p>
            <a:r>
              <a:rPr lang="en-US" dirty="0"/>
              <a:t>Attached are the oil consumption data for the Valvoline tests</a:t>
            </a:r>
          </a:p>
          <a:p>
            <a:pPr lvl="1"/>
            <a:r>
              <a:rPr lang="en-US" dirty="0"/>
              <a:t>Oil consumption was similar between mild and severe tests on 271 oil</a:t>
            </a:r>
          </a:p>
          <a:p>
            <a:pPr lvl="1"/>
            <a:r>
              <a:rPr lang="en-US" dirty="0"/>
              <a:t>Intertek has reported no oil consumption in recent tests</a:t>
            </a:r>
          </a:p>
        </p:txBody>
      </p:sp>
    </p:spTree>
    <p:extLst>
      <p:ext uri="{BB962C8B-B14F-4D97-AF65-F5344CB8AC3E}">
        <p14:creationId xmlns:p14="http://schemas.microsoft.com/office/powerpoint/2010/main" val="316599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A5226-5384-44A0-B011-EC7D94121C0E}"/>
              </a:ext>
            </a:extLst>
          </p:cNvPr>
          <p:cNvSpPr>
            <a:spLocks noGrp="1"/>
          </p:cNvSpPr>
          <p:nvPr>
            <p:ph type="title"/>
          </p:nvPr>
        </p:nvSpPr>
        <p:spPr>
          <a:xfrm>
            <a:off x="838200" y="365125"/>
            <a:ext cx="10515600" cy="915035"/>
          </a:xfrm>
        </p:spPr>
        <p:txBody>
          <a:bodyPr/>
          <a:lstStyle/>
          <a:p>
            <a:r>
              <a:rPr lang="en-US" dirty="0"/>
              <a:t>Meeting Minutes Cont’d</a:t>
            </a:r>
          </a:p>
        </p:txBody>
      </p:sp>
      <p:sp>
        <p:nvSpPr>
          <p:cNvPr id="3" name="Content Placeholder 2">
            <a:extLst>
              <a:ext uri="{FF2B5EF4-FFF2-40B4-BE49-F238E27FC236}">
                <a16:creationId xmlns:a16="http://schemas.microsoft.com/office/drawing/2014/main" id="{9B6D7DFC-6E2A-4C44-9748-E872D434406F}"/>
              </a:ext>
            </a:extLst>
          </p:cNvPr>
          <p:cNvSpPr>
            <a:spLocks noGrp="1"/>
          </p:cNvSpPr>
          <p:nvPr>
            <p:ph idx="1"/>
          </p:nvPr>
        </p:nvSpPr>
        <p:spPr>
          <a:xfrm>
            <a:off x="1129146" y="1280160"/>
            <a:ext cx="10515600" cy="4995949"/>
          </a:xfrm>
        </p:spPr>
        <p:txBody>
          <a:bodyPr>
            <a:normAutofit lnSpcReduction="10000"/>
          </a:bodyPr>
          <a:lstStyle/>
          <a:p>
            <a:r>
              <a:rPr lang="en-US" dirty="0"/>
              <a:t>Valvoline oil analysis was studied – data tables below</a:t>
            </a:r>
          </a:p>
          <a:p>
            <a:pPr lvl="1"/>
            <a:r>
              <a:rPr lang="en-US" dirty="0"/>
              <a:t>Pentanes were higher in the severe 271 test</a:t>
            </a:r>
          </a:p>
          <a:p>
            <a:pPr lvl="1"/>
            <a:r>
              <a:rPr lang="en-US" dirty="0"/>
              <a:t>Water, acids, and base were similar</a:t>
            </a:r>
          </a:p>
          <a:p>
            <a:pPr lvl="1"/>
            <a:r>
              <a:rPr lang="en-US" dirty="0"/>
              <a:t>Oxidation was higher in the mild test</a:t>
            </a:r>
          </a:p>
          <a:p>
            <a:pPr lvl="1"/>
            <a:r>
              <a:rPr lang="en-US" dirty="0"/>
              <a:t>Travis to plot oil data from the LTMS file – compare Valvoline mild/severe tests to industry data</a:t>
            </a:r>
          </a:p>
          <a:p>
            <a:r>
              <a:rPr lang="en-US" dirty="0"/>
              <a:t>Blowby flow discussion</a:t>
            </a:r>
          </a:p>
          <a:p>
            <a:pPr lvl="1"/>
            <a:r>
              <a:rPr lang="en-US" dirty="0"/>
              <a:t>PCV valves need to be compared.  Labs to look for old valves and flow them</a:t>
            </a:r>
          </a:p>
          <a:p>
            <a:pPr lvl="1"/>
            <a:r>
              <a:rPr lang="en-US" dirty="0"/>
              <a:t>Amol – data shows more oil consumption without restrictor</a:t>
            </a:r>
          </a:p>
          <a:p>
            <a:r>
              <a:rPr lang="en-US" dirty="0"/>
              <a:t>Oil 271 suspension expired October 7</a:t>
            </a:r>
            <a:r>
              <a:rPr lang="en-US" baseline="30000" dirty="0"/>
              <a:t>th</a:t>
            </a:r>
            <a:r>
              <a:rPr lang="en-US" dirty="0"/>
              <a:t>.  TMC not assigning oil</a:t>
            </a:r>
          </a:p>
          <a:p>
            <a:r>
              <a:rPr lang="en-US" dirty="0"/>
              <a:t>Meeting adjourned – next meeting on the 16th to finish agenda items and plan for Panel and </a:t>
            </a:r>
            <a:r>
              <a:rPr lang="en-US" dirty="0" err="1"/>
              <a:t>PassCar</a:t>
            </a:r>
            <a:r>
              <a:rPr lang="en-US" dirty="0"/>
              <a:t> meetings</a:t>
            </a:r>
          </a:p>
          <a:p>
            <a:pPr marL="0" indent="0">
              <a:buNone/>
            </a:pP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167806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AA76-D0B9-44C9-9886-835BB734F214}"/>
              </a:ext>
            </a:extLst>
          </p:cNvPr>
          <p:cNvSpPr>
            <a:spLocks noGrp="1"/>
          </p:cNvSpPr>
          <p:nvPr>
            <p:ph type="title"/>
          </p:nvPr>
        </p:nvSpPr>
        <p:spPr>
          <a:xfrm>
            <a:off x="838200" y="365126"/>
            <a:ext cx="10515600" cy="1092972"/>
          </a:xfrm>
        </p:spPr>
        <p:txBody>
          <a:bodyPr/>
          <a:lstStyle/>
          <a:p>
            <a:r>
              <a:rPr lang="en-US" dirty="0"/>
              <a:t>Valvoline Seq X Reference Oil Tests</a:t>
            </a:r>
          </a:p>
        </p:txBody>
      </p:sp>
      <p:graphicFrame>
        <p:nvGraphicFramePr>
          <p:cNvPr id="4" name="Content Placeholder 3">
            <a:extLst>
              <a:ext uri="{FF2B5EF4-FFF2-40B4-BE49-F238E27FC236}">
                <a16:creationId xmlns:a16="http://schemas.microsoft.com/office/drawing/2014/main" id="{7678CCC2-5F2C-4227-A175-ACF2AA1BDE2A}"/>
              </a:ext>
            </a:extLst>
          </p:cNvPr>
          <p:cNvGraphicFramePr>
            <a:graphicFrameLocks noGrp="1"/>
          </p:cNvGraphicFramePr>
          <p:nvPr>
            <p:ph idx="1"/>
            <p:extLst>
              <p:ext uri="{D42A27DB-BD31-4B8C-83A1-F6EECF244321}">
                <p14:modId xmlns:p14="http://schemas.microsoft.com/office/powerpoint/2010/main" val="2797923897"/>
              </p:ext>
            </p:extLst>
          </p:nvPr>
        </p:nvGraphicFramePr>
        <p:xfrm>
          <a:off x="1133584" y="1825625"/>
          <a:ext cx="9924832" cy="4351338"/>
        </p:xfrm>
        <a:graphic>
          <a:graphicData uri="http://schemas.openxmlformats.org/drawingml/2006/table">
            <a:tbl>
              <a:tblPr/>
              <a:tblGrid>
                <a:gridCol w="1233029">
                  <a:extLst>
                    <a:ext uri="{9D8B030D-6E8A-4147-A177-3AD203B41FA5}">
                      <a16:colId xmlns:a16="http://schemas.microsoft.com/office/drawing/2014/main" val="223531959"/>
                    </a:ext>
                  </a:extLst>
                </a:gridCol>
                <a:gridCol w="600707">
                  <a:extLst>
                    <a:ext uri="{9D8B030D-6E8A-4147-A177-3AD203B41FA5}">
                      <a16:colId xmlns:a16="http://schemas.microsoft.com/office/drawing/2014/main" val="2232290361"/>
                    </a:ext>
                  </a:extLst>
                </a:gridCol>
                <a:gridCol w="600707">
                  <a:extLst>
                    <a:ext uri="{9D8B030D-6E8A-4147-A177-3AD203B41FA5}">
                      <a16:colId xmlns:a16="http://schemas.microsoft.com/office/drawing/2014/main" val="3615983444"/>
                    </a:ext>
                  </a:extLst>
                </a:gridCol>
                <a:gridCol w="600707">
                  <a:extLst>
                    <a:ext uri="{9D8B030D-6E8A-4147-A177-3AD203B41FA5}">
                      <a16:colId xmlns:a16="http://schemas.microsoft.com/office/drawing/2014/main" val="2127378827"/>
                    </a:ext>
                  </a:extLst>
                </a:gridCol>
                <a:gridCol w="748248">
                  <a:extLst>
                    <a:ext uri="{9D8B030D-6E8A-4147-A177-3AD203B41FA5}">
                      <a16:colId xmlns:a16="http://schemas.microsoft.com/office/drawing/2014/main" val="239605399"/>
                    </a:ext>
                  </a:extLst>
                </a:gridCol>
                <a:gridCol w="748248">
                  <a:extLst>
                    <a:ext uri="{9D8B030D-6E8A-4147-A177-3AD203B41FA5}">
                      <a16:colId xmlns:a16="http://schemas.microsoft.com/office/drawing/2014/main" val="185209835"/>
                    </a:ext>
                  </a:extLst>
                </a:gridCol>
                <a:gridCol w="653400">
                  <a:extLst>
                    <a:ext uri="{9D8B030D-6E8A-4147-A177-3AD203B41FA5}">
                      <a16:colId xmlns:a16="http://schemas.microsoft.com/office/drawing/2014/main" val="3313381566"/>
                    </a:ext>
                  </a:extLst>
                </a:gridCol>
                <a:gridCol w="656035">
                  <a:extLst>
                    <a:ext uri="{9D8B030D-6E8A-4147-A177-3AD203B41FA5}">
                      <a16:colId xmlns:a16="http://schemas.microsoft.com/office/drawing/2014/main" val="3586289704"/>
                    </a:ext>
                  </a:extLst>
                </a:gridCol>
                <a:gridCol w="592803">
                  <a:extLst>
                    <a:ext uri="{9D8B030D-6E8A-4147-A177-3AD203B41FA5}">
                      <a16:colId xmlns:a16="http://schemas.microsoft.com/office/drawing/2014/main" val="372230973"/>
                    </a:ext>
                  </a:extLst>
                </a:gridCol>
                <a:gridCol w="561186">
                  <a:extLst>
                    <a:ext uri="{9D8B030D-6E8A-4147-A177-3AD203B41FA5}">
                      <a16:colId xmlns:a16="http://schemas.microsoft.com/office/drawing/2014/main" val="2016871089"/>
                    </a:ext>
                  </a:extLst>
                </a:gridCol>
                <a:gridCol w="579629">
                  <a:extLst>
                    <a:ext uri="{9D8B030D-6E8A-4147-A177-3AD203B41FA5}">
                      <a16:colId xmlns:a16="http://schemas.microsoft.com/office/drawing/2014/main" val="1494790272"/>
                    </a:ext>
                  </a:extLst>
                </a:gridCol>
                <a:gridCol w="579629">
                  <a:extLst>
                    <a:ext uri="{9D8B030D-6E8A-4147-A177-3AD203B41FA5}">
                      <a16:colId xmlns:a16="http://schemas.microsoft.com/office/drawing/2014/main" val="3676071737"/>
                    </a:ext>
                  </a:extLst>
                </a:gridCol>
                <a:gridCol w="590168">
                  <a:extLst>
                    <a:ext uri="{9D8B030D-6E8A-4147-A177-3AD203B41FA5}">
                      <a16:colId xmlns:a16="http://schemas.microsoft.com/office/drawing/2014/main" val="3342877323"/>
                    </a:ext>
                  </a:extLst>
                </a:gridCol>
                <a:gridCol w="590168">
                  <a:extLst>
                    <a:ext uri="{9D8B030D-6E8A-4147-A177-3AD203B41FA5}">
                      <a16:colId xmlns:a16="http://schemas.microsoft.com/office/drawing/2014/main" val="2724706616"/>
                    </a:ext>
                  </a:extLst>
                </a:gridCol>
                <a:gridCol w="590168">
                  <a:extLst>
                    <a:ext uri="{9D8B030D-6E8A-4147-A177-3AD203B41FA5}">
                      <a16:colId xmlns:a16="http://schemas.microsoft.com/office/drawing/2014/main" val="312495241"/>
                    </a:ext>
                  </a:extLst>
                </a:gridCol>
              </a:tblGrid>
              <a:tr h="276682">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gridSpan="6">
                  <a:txBody>
                    <a:bodyPr/>
                    <a:lstStyle/>
                    <a:p>
                      <a:pPr algn="ctr" fontAlgn="ctr"/>
                      <a:r>
                        <a:rPr lang="en-US" sz="1300" b="1" i="0" u="none" strike="noStrike" dirty="0">
                          <a:solidFill>
                            <a:srgbClr val="7030A0"/>
                          </a:solidFill>
                          <a:effectLst/>
                          <a:latin typeface="Calibri" panose="020F0502020204030204" pitchFamily="34" charset="0"/>
                        </a:rPr>
                        <a:t>CWT</a:t>
                      </a:r>
                      <a:r>
                        <a:rPr lang="en-US" sz="1100" b="1" i="0" u="none" strike="noStrike" dirty="0">
                          <a:solidFill>
                            <a:srgbClr val="000000"/>
                          </a:solidFill>
                          <a:effectLst/>
                          <a:latin typeface="Calibri" panose="020F0502020204030204" pitchFamily="34" charset="0"/>
                        </a:rPr>
                        <a:t>- </a:t>
                      </a:r>
                      <a:r>
                        <a:rPr lang="en-US" sz="1100" b="1" i="0" u="none" strike="noStrike" dirty="0">
                          <a:solidFill>
                            <a:srgbClr val="404040"/>
                          </a:solidFill>
                          <a:effectLst/>
                          <a:latin typeface="Calibri" panose="020F0502020204030204" pitchFamily="34" charset="0"/>
                        </a:rPr>
                        <a:t>Reference Oil Run History</a:t>
                      </a:r>
                      <a:r>
                        <a:rPr lang="en-US" sz="1100" b="1" i="0" u="none" strike="noStrike" dirty="0">
                          <a:solidFill>
                            <a:srgbClr val="000000"/>
                          </a:solidFill>
                          <a:effectLst/>
                          <a:latin typeface="Calibri" panose="020F0502020204030204" pitchFamily="34" charset="0"/>
                        </a:rPr>
                        <a:t> </a:t>
                      </a:r>
                      <a:r>
                        <a:rPr lang="en-US" sz="1100" b="1" i="0" u="none" strike="noStrike" dirty="0">
                          <a:solidFill>
                            <a:srgbClr val="808080"/>
                          </a:solidFill>
                          <a:effectLst/>
                          <a:latin typeface="Calibri" panose="020F0502020204030204" pitchFamily="34" charset="0"/>
                        </a:rPr>
                        <a:t>- Valvoline Stand</a:t>
                      </a:r>
                      <a:endParaRPr lang="en-US" sz="1100" b="1"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808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BF8F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9933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136908894"/>
                  </a:ext>
                </a:extLst>
              </a:tr>
              <a:tr h="157084">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305496"/>
                        </a:solidFill>
                        <a:effectLst/>
                        <a:latin typeface="Calibri" panose="020F0502020204030204" pitchFamily="34" charset="0"/>
                      </a:endParaRPr>
                    </a:p>
                  </a:txBody>
                  <a:tcPr marL="0" marR="0" marT="0" marB="0" anchor="ctr">
                    <a:lnL>
                      <a:noFill/>
                    </a:lnL>
                    <a:lnR>
                      <a:noFill/>
                    </a:lnR>
                    <a:lnT>
                      <a:noFill/>
                    </a:lnT>
                    <a:lnB>
                      <a:noFill/>
                    </a:lnB>
                  </a:tcPr>
                </a:tc>
                <a:tc gridSpan="3">
                  <a:txBody>
                    <a:bodyPr/>
                    <a:lstStyle/>
                    <a:p>
                      <a:pPr algn="ctr" fontAlgn="ctr"/>
                      <a:r>
                        <a:rPr lang="en-US" sz="1000" b="0" i="0" u="sng" strike="noStrike" dirty="0">
                          <a:solidFill>
                            <a:srgbClr val="C65911"/>
                          </a:solidFill>
                          <a:effectLst/>
                          <a:latin typeface="Calibri" panose="020F0502020204030204" pitchFamily="34" charset="0"/>
                        </a:rPr>
                        <a:t>Ref. oil Targets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9933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820063781"/>
                  </a:ext>
                </a:extLst>
              </a:tr>
              <a:tr h="446261">
                <a:tc>
                  <a:txBody>
                    <a:bodyPr/>
                    <a:lstStyle/>
                    <a:p>
                      <a:pPr algn="ctr" fontAlgn="ctr"/>
                      <a:r>
                        <a:rPr lang="en-US" sz="1000" b="0" i="0" u="none" strike="noStrike" dirty="0">
                          <a:solidFill>
                            <a:srgbClr val="806000"/>
                          </a:solidFill>
                          <a:effectLst/>
                          <a:latin typeface="Calibri" panose="020F0502020204030204" pitchFamily="34" charset="0"/>
                        </a:rPr>
                        <a:t>Stand Status /</a:t>
                      </a:r>
                      <a:br>
                        <a:rPr lang="en-US" sz="1000" b="0" i="0" u="none" strike="noStrike" dirty="0">
                          <a:solidFill>
                            <a:srgbClr val="806000"/>
                          </a:solidFill>
                          <a:effectLst/>
                          <a:latin typeface="Calibri" panose="020F0502020204030204" pitchFamily="34" charset="0"/>
                        </a:rPr>
                      </a:br>
                      <a:r>
                        <a:rPr lang="en-US" sz="1000" b="0" i="0" u="none" strike="noStrike" dirty="0">
                          <a:solidFill>
                            <a:srgbClr val="806000"/>
                          </a:solidFill>
                          <a:effectLst/>
                          <a:latin typeface="Calibri" panose="020F0502020204030204" pitchFamily="34" charset="0"/>
                        </a:rPr>
                        <a:t> Change description</a:t>
                      </a:r>
                    </a:p>
                  </a:txBody>
                  <a:tcPr marL="0" marR="0" marT="0"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Calibri" panose="020F0502020204030204" pitchFamily="34" charset="0"/>
                        </a:rPr>
                        <a:t>CW stand</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Test no.</a:t>
                      </a:r>
                    </a:p>
                  </a:txBody>
                  <a:tcPr marL="0" marR="0" marT="0"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Calibri" panose="020F0502020204030204" pitchFamily="34" charset="0"/>
                        </a:rPr>
                        <a:t>Oil Code</a:t>
                      </a:r>
                    </a:p>
                  </a:txBody>
                  <a:tcPr marL="0" marR="0" marT="0"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Calibri" panose="020F0502020204030204" pitchFamily="34" charset="0"/>
                        </a:rPr>
                        <a:t>EOT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Date</a:t>
                      </a:r>
                    </a:p>
                  </a:txBody>
                  <a:tcPr marL="0" marR="0" marT="0"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Calibri" panose="020F0502020204030204" pitchFamily="34" charset="0"/>
                        </a:rPr>
                        <a:t>no. of CW tests</a:t>
                      </a:r>
                    </a:p>
                  </a:txBody>
                  <a:tcPr marL="0" marR="0" marT="0"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Calibri" panose="020F0502020204030204" pitchFamily="34" charset="0"/>
                        </a:rPr>
                        <a:t>IND</a:t>
                      </a:r>
                    </a:p>
                  </a:txBody>
                  <a:tcPr marL="0" marR="0" marT="0" marB="0" anchor="ctr">
                    <a:lnL>
                      <a:noFill/>
                    </a:lnL>
                    <a:lnR>
                      <a:noFill/>
                    </a:lnR>
                    <a:lnT>
                      <a:noFill/>
                    </a:lnT>
                    <a:lnB>
                      <a:noFill/>
                    </a:lnB>
                  </a:tcPr>
                </a:tc>
                <a:tc>
                  <a:txBody>
                    <a:bodyPr/>
                    <a:lstStyle/>
                    <a:p>
                      <a:pPr algn="ctr" fontAlgn="ctr"/>
                      <a:r>
                        <a:rPr lang="en-US" sz="1000" b="1" i="0" u="none" strike="noStrike" dirty="0">
                          <a:solidFill>
                            <a:srgbClr val="262626"/>
                          </a:solidFill>
                          <a:effectLst/>
                          <a:latin typeface="Calibri" panose="020F0502020204030204" pitchFamily="34" charset="0"/>
                        </a:rPr>
                        <a:t>% CHST </a:t>
                      </a:r>
                      <a:br>
                        <a:rPr lang="en-US" sz="1000" b="1" i="0" u="none" strike="noStrike" dirty="0">
                          <a:solidFill>
                            <a:srgbClr val="262626"/>
                          </a:solidFill>
                          <a:effectLst/>
                          <a:latin typeface="Calibri" panose="020F0502020204030204" pitchFamily="34" charset="0"/>
                        </a:rPr>
                      </a:br>
                      <a:r>
                        <a:rPr lang="en-US" sz="1000" b="1" i="0" u="none" strike="noStrike" dirty="0">
                          <a:solidFill>
                            <a:srgbClr val="262626"/>
                          </a:solidFill>
                          <a:effectLst/>
                          <a:latin typeface="Calibri" panose="020F0502020204030204" pitchFamily="34" charset="0"/>
                        </a:rPr>
                        <a:t>(Xi)</a:t>
                      </a:r>
                    </a:p>
                  </a:txBody>
                  <a:tcPr marL="0" marR="0" marT="0" marB="0" anchor="ctr">
                    <a:lnL>
                      <a:noFill/>
                    </a:lnL>
                    <a:lnR>
                      <a:noFill/>
                    </a:lnR>
                    <a:lnT>
                      <a:noFill/>
                    </a:lnT>
                    <a:lnB>
                      <a:noFill/>
                    </a:lnB>
                  </a:tcPr>
                </a:tc>
                <a:tc>
                  <a:txBody>
                    <a:bodyPr/>
                    <a:lstStyle/>
                    <a:p>
                      <a:pPr algn="ctr" fontAlgn="ctr"/>
                      <a:r>
                        <a:rPr lang="en-US" sz="1000" b="1" i="0" u="none" strike="noStrike" dirty="0">
                          <a:solidFill>
                            <a:srgbClr val="305496"/>
                          </a:solidFill>
                          <a:effectLst/>
                          <a:latin typeface="Calibri" panose="020F0502020204030204" pitchFamily="34" charset="0"/>
                        </a:rPr>
                        <a:t>Ln(CHST, %)</a:t>
                      </a:r>
                      <a:br>
                        <a:rPr lang="en-US" sz="1000" b="1" i="0" u="none" strike="noStrike" dirty="0">
                          <a:solidFill>
                            <a:srgbClr val="305496"/>
                          </a:solidFill>
                          <a:effectLst/>
                          <a:latin typeface="Calibri" panose="020F0502020204030204" pitchFamily="34" charset="0"/>
                        </a:rPr>
                      </a:br>
                      <a:r>
                        <a:rPr lang="en-US" sz="1000" b="1" i="0" u="none" strike="noStrike" dirty="0">
                          <a:solidFill>
                            <a:srgbClr val="305496"/>
                          </a:solidFill>
                          <a:effectLst/>
                          <a:latin typeface="Calibri" panose="020F0502020204030204" pitchFamily="34" charset="0"/>
                        </a:rPr>
                        <a:t>(Ti)</a:t>
                      </a:r>
                    </a:p>
                  </a:txBody>
                  <a:tcPr marL="0" marR="0" marT="0" marB="0" anchor="ctr">
                    <a:lnL>
                      <a:noFill/>
                    </a:lnL>
                    <a:lnR>
                      <a:noFill/>
                    </a:lnR>
                    <a:lnT>
                      <a:noFill/>
                    </a:lnT>
                    <a:lnB>
                      <a:noFill/>
                    </a:lnB>
                  </a:tcPr>
                </a:tc>
                <a:tc>
                  <a:txBody>
                    <a:bodyPr/>
                    <a:lstStyle/>
                    <a:p>
                      <a:pPr algn="ctr" fontAlgn="ctr"/>
                      <a:r>
                        <a:rPr lang="en-US" sz="1000" b="1" i="0" u="none" strike="noStrike" dirty="0">
                          <a:solidFill>
                            <a:srgbClr val="666633"/>
                          </a:solidFill>
                          <a:effectLst/>
                          <a:latin typeface="Calibri" panose="020F0502020204030204" pitchFamily="34" charset="0"/>
                        </a:rPr>
                        <a:t>Mean</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ctr" fontAlgn="ctr"/>
                      <a:r>
                        <a:rPr lang="en-US" sz="1000" b="1" i="0" u="none" strike="noStrike" dirty="0">
                          <a:solidFill>
                            <a:srgbClr val="666633"/>
                          </a:solidFill>
                          <a:effectLst/>
                          <a:latin typeface="Calibri" panose="020F0502020204030204" pitchFamily="34" charset="0"/>
                        </a:rPr>
                        <a:t>std. dev.</a:t>
                      </a:r>
                      <a:br>
                        <a:rPr lang="en-US" sz="1000" b="1" i="0" u="none" strike="noStrike" dirty="0">
                          <a:solidFill>
                            <a:srgbClr val="666633"/>
                          </a:solidFill>
                          <a:effectLst/>
                          <a:latin typeface="Calibri" panose="020F0502020204030204" pitchFamily="34" charset="0"/>
                        </a:rPr>
                      </a:br>
                      <a:r>
                        <a:rPr lang="en-US" sz="1000" b="1" i="0" u="none" strike="noStrike" dirty="0">
                          <a:solidFill>
                            <a:srgbClr val="666633"/>
                          </a:solidFill>
                          <a:effectLst/>
                          <a:latin typeface="Calibri" panose="020F0502020204030204" pitchFamily="34" charset="0"/>
                        </a:rPr>
                        <a:t> (s)</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ctr" fontAlgn="ctr"/>
                      <a:r>
                        <a:rPr lang="en-US" sz="1000" b="1" i="0" u="none" strike="noStrike" dirty="0">
                          <a:solidFill>
                            <a:srgbClr val="BF8F00"/>
                          </a:solidFill>
                          <a:effectLst/>
                          <a:latin typeface="Calibri" panose="020F0502020204030204" pitchFamily="34" charset="0"/>
                        </a:rPr>
                        <a:t>Target (Mean)</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ctr" fontAlgn="ctr"/>
                      <a:r>
                        <a:rPr lang="en-US" sz="1000" b="0" i="0" u="none" strike="noStrike" dirty="0">
                          <a:solidFill>
                            <a:srgbClr val="993300"/>
                          </a:solidFill>
                          <a:effectLst/>
                          <a:latin typeface="Calibri" panose="020F0502020204030204" pitchFamily="34" charset="0"/>
                        </a:rPr>
                        <a:t>Shewhart Severity</a:t>
                      </a: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gridSpan="2">
                  <a:txBody>
                    <a:bodyPr/>
                    <a:lstStyle/>
                    <a:p>
                      <a:pPr algn="ctr" fontAlgn="ctr"/>
                      <a:r>
                        <a:rPr lang="en-US" sz="900" b="1" i="0" u="none" strike="noStrike" dirty="0">
                          <a:solidFill>
                            <a:srgbClr val="0070C0"/>
                          </a:solidFill>
                          <a:effectLst/>
                          <a:latin typeface="Calibri" panose="020F0502020204030204" pitchFamily="34" charset="0"/>
                        </a:rPr>
                        <a:t>% increase in results </a:t>
                      </a:r>
                      <a:br>
                        <a:rPr lang="en-US" sz="900" b="1" i="0" u="none" strike="noStrike" dirty="0">
                          <a:solidFill>
                            <a:srgbClr val="0070C0"/>
                          </a:solidFill>
                          <a:effectLst/>
                          <a:latin typeface="Calibri" panose="020F0502020204030204" pitchFamily="34" charset="0"/>
                        </a:rPr>
                      </a:br>
                      <a:r>
                        <a:rPr lang="en-US" sz="900" b="1" i="0" u="none" strike="noStrike" dirty="0">
                          <a:solidFill>
                            <a:srgbClr val="0070C0"/>
                          </a:solidFill>
                          <a:effectLst/>
                          <a:latin typeface="Calibri" panose="020F0502020204030204" pitchFamily="34" charset="0"/>
                        </a:rPr>
                        <a:t>using BB constrictor </a:t>
                      </a:r>
                      <a:br>
                        <a:rPr lang="en-US" sz="900" b="1" i="0" u="none" strike="noStrike" dirty="0">
                          <a:solidFill>
                            <a:srgbClr val="0070C0"/>
                          </a:solidFill>
                          <a:effectLst/>
                          <a:latin typeface="Calibri" panose="020F0502020204030204" pitchFamily="34" charset="0"/>
                        </a:rPr>
                      </a:br>
                      <a:r>
                        <a:rPr lang="en-US" sz="900" b="1" i="0" u="none" strike="noStrike" dirty="0">
                          <a:solidFill>
                            <a:srgbClr val="0070C0"/>
                          </a:solidFill>
                          <a:effectLst/>
                          <a:latin typeface="Calibri" panose="020F0502020204030204" pitchFamily="34" charset="0"/>
                        </a:rPr>
                        <a:t>over previous runs</a:t>
                      </a:r>
                    </a:p>
                  </a:txBody>
                  <a:tcPr marL="0" marR="0" marT="0"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423102476"/>
                  </a:ext>
                </a:extLst>
              </a:tr>
              <a:tr h="171959">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norm. units</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305496"/>
                          </a:solidFill>
                          <a:effectLst/>
                          <a:latin typeface="Calibri" panose="020F0502020204030204" pitchFamily="34" charset="0"/>
                        </a:rPr>
                        <a:t>trans. units</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666633"/>
                          </a:solidFill>
                          <a:effectLst/>
                          <a:latin typeface="Calibri" panose="020F0502020204030204" pitchFamily="34" charset="0"/>
                        </a:rPr>
                        <a:t>trans. units</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E7E6E6"/>
                    </a:solidFill>
                  </a:tcPr>
                </a:tc>
                <a:tc>
                  <a:txBody>
                    <a:bodyPr/>
                    <a:lstStyle/>
                    <a:p>
                      <a:pPr algn="ctr" fontAlgn="ctr"/>
                      <a:r>
                        <a:rPr lang="en-US" sz="900" b="0" i="0" u="none" strike="noStrike" dirty="0">
                          <a:solidFill>
                            <a:srgbClr val="666633"/>
                          </a:solidFill>
                          <a:effectLst/>
                          <a:latin typeface="Calibri" panose="020F0502020204030204" pitchFamily="34" charset="0"/>
                        </a:rPr>
                        <a:t>trans. units</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E7E6E6"/>
                    </a:solidFill>
                  </a:tcPr>
                </a:tc>
                <a:tc>
                  <a:txBody>
                    <a:bodyPr/>
                    <a:lstStyle/>
                    <a:p>
                      <a:pPr algn="ctr" fontAlgn="ctr"/>
                      <a:r>
                        <a:rPr lang="en-US" sz="900" b="0" i="0" u="none" strike="noStrike" dirty="0">
                          <a:solidFill>
                            <a:srgbClr val="BF8F00"/>
                          </a:solidFill>
                          <a:effectLst/>
                          <a:latin typeface="Calibri" panose="020F0502020204030204" pitchFamily="34" charset="0"/>
                        </a:rPr>
                        <a:t>norm. unit</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E7E6E6"/>
                    </a:solidFill>
                  </a:tcPr>
                </a:tc>
                <a:tc>
                  <a:txBody>
                    <a:bodyPr/>
                    <a:lstStyle/>
                    <a:p>
                      <a:pPr algn="ctr" fontAlgn="ctr"/>
                      <a:r>
                        <a:rPr lang="en-US" sz="1000" b="0" i="0" u="none" strike="noStrike" dirty="0">
                          <a:solidFill>
                            <a:srgbClr val="993300"/>
                          </a:solidFill>
                          <a:effectLst/>
                          <a:latin typeface="Calibri" panose="020F0502020204030204" pitchFamily="34" charset="0"/>
                        </a:rPr>
                        <a:t>Yi</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Calibri" panose="020F0502020204030204" pitchFamily="34" charset="0"/>
                        </a:rPr>
                        <a:t>in terms of </a:t>
                      </a:r>
                    </a:p>
                  </a:txBody>
                  <a:tcPr marL="0" marR="0" marT="0" marB="0" anchor="ctr">
                    <a:lnL>
                      <a:noFill/>
                    </a:lnL>
                    <a:lnR>
                      <a:noFill/>
                    </a:lnR>
                    <a:lnT>
                      <a:noFill/>
                    </a:lnT>
                    <a:lnB>
                      <a:noFill/>
                    </a:lnB>
                  </a:tcPr>
                </a:tc>
                <a:tc>
                  <a:txBody>
                    <a:bodyPr/>
                    <a:lstStyle/>
                    <a:p>
                      <a:pPr algn="ctr" fontAlgn="ctr"/>
                      <a:r>
                        <a:rPr lang="en-US" sz="900" b="0" i="0" u="none" strike="noStrike" dirty="0">
                          <a:solidFill>
                            <a:srgbClr val="000000"/>
                          </a:solidFill>
                          <a:effectLst/>
                          <a:latin typeface="Calibri" panose="020F0502020204030204" pitchFamily="34" charset="0"/>
                        </a:rPr>
                        <a:t>in terms of</a:t>
                      </a:r>
                    </a:p>
                  </a:txBody>
                  <a:tcPr marL="0" marR="0" marT="0" marB="0" anchor="ctr">
                    <a:lnL>
                      <a:noFill/>
                    </a:lnL>
                    <a:lnR>
                      <a:noFill/>
                    </a:lnR>
                    <a:lnT>
                      <a:noFill/>
                    </a:lnT>
                    <a:lnB>
                      <a:noFill/>
                    </a:lnB>
                  </a:tcPr>
                </a:tc>
                <a:extLst>
                  <a:ext uri="{0D108BD9-81ED-4DB2-BD59-A6C34878D82A}">
                    <a16:rowId xmlns:a16="http://schemas.microsoft.com/office/drawing/2014/main" val="2391155548"/>
                  </a:ext>
                </a:extLst>
              </a:tr>
              <a:tr h="171959">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305496"/>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666633"/>
                          </a:solidFill>
                          <a:effectLst/>
                          <a:latin typeface="Calibri" panose="020F0502020204030204" pitchFamily="34" charset="0"/>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0" i="0" u="none" strike="noStrike" dirty="0">
                          <a:solidFill>
                            <a:srgbClr val="666633"/>
                          </a:solidFill>
                          <a:effectLst/>
                          <a:latin typeface="Calibri" panose="020F0502020204030204" pitchFamily="34" charset="0"/>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0" i="0" u="none" strike="noStrike" dirty="0">
                          <a:solidFill>
                            <a:srgbClr val="BF8F00"/>
                          </a:solidFill>
                          <a:effectLst/>
                          <a:latin typeface="Calibri" panose="020F0502020204030204" pitchFamily="34" charset="0"/>
                        </a:rPr>
                        <a:t> </a:t>
                      </a: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1000" b="0" i="0" u="none" strike="noStrike" dirty="0">
                        <a:solidFill>
                          <a:srgbClr val="993300"/>
                        </a:solidFill>
                        <a:effectLst/>
                        <a:latin typeface="Calibri" panose="020F0502020204030204" pitchFamily="34" charset="0"/>
                      </a:endParaRPr>
                    </a:p>
                  </a:txBody>
                  <a:tcPr marL="0" marR="0" marT="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l-GR" sz="1000" b="0" i="0" u="none" strike="noStrike">
                          <a:solidFill>
                            <a:srgbClr val="000000"/>
                          </a:solidFill>
                          <a:effectLst/>
                          <a:latin typeface="Calibri" panose="020F0502020204030204" pitchFamily="34" charset="0"/>
                        </a:rPr>
                        <a:t>Δ </a:t>
                      </a:r>
                      <a:r>
                        <a:rPr lang="en-US" sz="1000" b="0" i="0" u="none" strike="noStrike" dirty="0">
                          <a:solidFill>
                            <a:srgbClr val="000000"/>
                          </a:solidFill>
                          <a:effectLst/>
                          <a:latin typeface="Calibri" panose="020F0502020204030204" pitchFamily="34" charset="0"/>
                        </a:rPr>
                        <a:t>CHST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l-GR" sz="1000" b="0" i="0" u="none" strike="noStrike">
                          <a:solidFill>
                            <a:srgbClr val="000000"/>
                          </a:solidFill>
                          <a:effectLst/>
                          <a:latin typeface="Calibri" panose="020F0502020204030204" pitchFamily="34" charset="0"/>
                        </a:rPr>
                        <a:t>  Δ </a:t>
                      </a:r>
                      <a:r>
                        <a:rPr lang="en-US" sz="1000" b="0" i="0" u="none" strike="noStrike" dirty="0">
                          <a:solidFill>
                            <a:srgbClr val="000000"/>
                          </a:solidFill>
                          <a:effectLst/>
                          <a:latin typeface="Calibri" panose="020F0502020204030204" pitchFamily="34" charset="0"/>
                        </a:rPr>
                        <a:t>Yi</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90208"/>
                  </a:ext>
                </a:extLst>
              </a:tr>
              <a:tr h="428410">
                <a:tc>
                  <a:txBody>
                    <a:bodyPr/>
                    <a:lstStyle/>
                    <a:p>
                      <a:pPr algn="ctr" fontAlgn="ctr"/>
                      <a:r>
                        <a:rPr lang="en-US" sz="800" b="0" i="0" u="none" strike="noStrike" dirty="0">
                          <a:solidFill>
                            <a:srgbClr val="000000"/>
                          </a:solidFill>
                          <a:effectLst/>
                          <a:latin typeface="Calibri" panose="020F0502020204030204" pitchFamily="34" charset="0"/>
                        </a:rPr>
                        <a:t>Stand was reset to Seq. X, CW config., incl. full instru. calib.</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FRO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20200902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270 -</a:t>
                      </a:r>
                      <a:r>
                        <a:rPr lang="en-US" sz="900" b="0" i="0" u="none" strike="noStrike" dirty="0">
                          <a:solidFill>
                            <a:srgbClr val="000000"/>
                          </a:solidFill>
                          <a:effectLst/>
                          <a:latin typeface="Calibri" panose="020F0502020204030204" pitchFamily="34" charset="0"/>
                        </a:rPr>
                        <a:t>preblend</a:t>
                      </a:r>
                      <a:r>
                        <a:rPr lang="en-US" sz="1000" b="0" i="0" u="none" strike="noStrike" dirty="0">
                          <a:solidFill>
                            <a:srgbClr val="000000"/>
                          </a:solidFill>
                          <a:effectLst/>
                          <a:latin typeface="Calibri" panose="020F0502020204030204" pitchFamily="34" charset="0"/>
                        </a:rPr>
                        <a:t> </a:t>
                      </a:r>
                      <a:r>
                        <a:rPr lang="en-US" sz="800" b="0" i="0" u="none" strike="noStrike" dirty="0">
                          <a:solidFill>
                            <a:srgbClr val="000000"/>
                          </a:solidFill>
                          <a:effectLst/>
                          <a:latin typeface="Calibri" panose="020F0502020204030204" pitchFamily="34" charset="0"/>
                        </a:rPr>
                        <a:t>(from Proveout)</a:t>
                      </a:r>
                      <a:endParaRPr lang="en-U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595959"/>
                          </a:solidFill>
                          <a:effectLst/>
                          <a:latin typeface="Calibri" panose="020F0502020204030204" pitchFamily="34" charset="0"/>
                        </a:rPr>
                        <a:t>0.0513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dirty="0">
                          <a:solidFill>
                            <a:srgbClr val="305496"/>
                          </a:solidFill>
                          <a:effectLst/>
                          <a:latin typeface="Calibri" panose="020F0502020204030204" pitchFamily="34" charset="0"/>
                        </a:rPr>
                        <a:t>-2.97006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666633"/>
                          </a:solidFill>
                          <a:effectLst/>
                          <a:latin typeface="Calibri" panose="020F0502020204030204" pitchFamily="34" charset="0"/>
                        </a:rPr>
                        <a:t>-2.15699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0" i="0" u="none" strike="noStrike" dirty="0">
                          <a:solidFill>
                            <a:srgbClr val="666633"/>
                          </a:solidFill>
                          <a:effectLst/>
                          <a:latin typeface="Calibri" panose="020F0502020204030204" pitchFamily="34" charset="0"/>
                        </a:rPr>
                        <a:t>0.17435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0" i="0" u="none" strike="noStrike" dirty="0">
                          <a:solidFill>
                            <a:srgbClr val="BF8F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1" i="0" u="none" strike="noStrike" dirty="0">
                          <a:solidFill>
                            <a:srgbClr val="993300"/>
                          </a:solidFill>
                          <a:effectLst/>
                          <a:latin typeface="Calibri" panose="020F0502020204030204" pitchFamily="34" charset="0"/>
                        </a:rPr>
                        <a:t>-4.663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97454464"/>
                  </a:ext>
                </a:extLst>
              </a:tr>
              <a:tr h="499812">
                <a:tc>
                  <a:txBody>
                    <a:bodyPr/>
                    <a:lstStyle/>
                    <a:p>
                      <a:pPr algn="ctr" fontAlgn="ctr"/>
                      <a:r>
                        <a:rPr lang="en-US" sz="700" b="0" i="0" u="none" strike="noStrike" dirty="0">
                          <a:solidFill>
                            <a:srgbClr val="000000"/>
                          </a:solidFill>
                          <a:effectLst/>
                          <a:latin typeface="Calibri" panose="020F0502020204030204" pitchFamily="34" charset="0"/>
                        </a:rPr>
                        <a:t>fine tuned spd, trq (dyno)</a:t>
                      </a:r>
                      <a:br>
                        <a:rPr lang="en-US" sz="700" b="0" i="0" u="none" strike="noStrike" dirty="0">
                          <a:solidFill>
                            <a:srgbClr val="000000"/>
                          </a:solidFill>
                          <a:effectLst/>
                          <a:latin typeface="Calibri" panose="020F0502020204030204" pitchFamily="34" charset="0"/>
                        </a:rPr>
                      </a:br>
                      <a:r>
                        <a:rPr lang="en-US" sz="700" b="0" i="0" u="none" strike="noStrike" dirty="0">
                          <a:solidFill>
                            <a:srgbClr val="000000"/>
                          </a:solidFill>
                          <a:effectLst/>
                          <a:latin typeface="Calibri" panose="020F0502020204030204" pitchFamily="34" charset="0"/>
                        </a:rPr>
                        <a:t>tuned temp. ramps &amp; t-BB Engine mounts replaced, engine angles adjusted</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panose="020F0502020204030204" pitchFamily="34" charset="0"/>
                        </a:rPr>
                        <a:t>10A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TK157100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20201022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TMC-270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595959"/>
                          </a:solidFill>
                          <a:effectLst/>
                          <a:latin typeface="Calibri" panose="020F0502020204030204" pitchFamily="34" charset="0"/>
                        </a:rPr>
                        <a:t>0.0552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dirty="0">
                          <a:solidFill>
                            <a:srgbClr val="305496"/>
                          </a:solidFill>
                          <a:effectLst/>
                          <a:latin typeface="Calibri" panose="020F0502020204030204" pitchFamily="34" charset="0"/>
                        </a:rPr>
                        <a:t>-2.89625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666633"/>
                          </a:solidFill>
                          <a:effectLst/>
                          <a:latin typeface="Calibri" panose="020F0502020204030204" pitchFamily="34" charset="0"/>
                        </a:rPr>
                        <a:t>-2.15699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0" i="0" u="none" strike="noStrike" dirty="0">
                          <a:solidFill>
                            <a:srgbClr val="666633"/>
                          </a:solidFill>
                          <a:effectLst/>
                          <a:latin typeface="Calibri" panose="020F0502020204030204" pitchFamily="34" charset="0"/>
                        </a:rPr>
                        <a:t>0.17435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0" i="0" u="none" strike="noStrike" dirty="0">
                          <a:solidFill>
                            <a:srgbClr val="BF8F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1" i="0" u="none" strike="noStrike" dirty="0">
                          <a:solidFill>
                            <a:srgbClr val="993300"/>
                          </a:solidFill>
                          <a:effectLst/>
                          <a:latin typeface="Calibri" panose="020F0502020204030204" pitchFamily="34" charset="0"/>
                        </a:rPr>
                        <a:t>-4.240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381143353"/>
                  </a:ext>
                </a:extLst>
              </a:tr>
              <a:tr h="442690">
                <a:tc>
                  <a:txBody>
                    <a:bodyPr/>
                    <a:lstStyle/>
                    <a:p>
                      <a:pPr algn="ctr" fontAlgn="ctr"/>
                      <a:r>
                        <a:rPr lang="en-US" sz="800" b="0" i="0" u="none" strike="noStrike" dirty="0">
                          <a:solidFill>
                            <a:srgbClr val="000000"/>
                          </a:solidFill>
                          <a:effectLst/>
                          <a:latin typeface="Calibri" panose="020F0502020204030204" pitchFamily="34" charset="0"/>
                        </a:rPr>
                        <a:t> changed to new Chain batch</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LWO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20201207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271 -</a:t>
                      </a:r>
                      <a:r>
                        <a:rPr lang="en-US" sz="900" b="0" i="0" u="none" strike="noStrike" dirty="0">
                          <a:solidFill>
                            <a:srgbClr val="000000"/>
                          </a:solidFill>
                          <a:effectLst/>
                          <a:latin typeface="Calibri" panose="020F0502020204030204" pitchFamily="34" charset="0"/>
                        </a:rPr>
                        <a:t>preblend (from Proveout)</a:t>
                      </a:r>
                      <a:endParaRPr lang="en-U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595959"/>
                          </a:solidFill>
                          <a:effectLst/>
                          <a:latin typeface="Calibri" panose="020F0502020204030204" pitchFamily="34" charset="0"/>
                        </a:rPr>
                        <a:t>0.0379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dirty="0">
                          <a:solidFill>
                            <a:srgbClr val="305496"/>
                          </a:solidFill>
                          <a:effectLst/>
                          <a:latin typeface="Calibri" panose="020F0502020204030204" pitchFamily="34" charset="0"/>
                        </a:rPr>
                        <a:t>-3.27280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666633"/>
                          </a:solidFill>
                          <a:effectLst/>
                          <a:latin typeface="Calibri" panose="020F0502020204030204" pitchFamily="34" charset="0"/>
                        </a:rPr>
                        <a:t>-2.60987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0" i="0" u="none" strike="noStrike" dirty="0">
                          <a:solidFill>
                            <a:srgbClr val="666633"/>
                          </a:solidFill>
                          <a:effectLst/>
                          <a:latin typeface="Calibri" panose="020F0502020204030204" pitchFamily="34" charset="0"/>
                        </a:rPr>
                        <a:t>0.17537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0" i="0" u="none" strike="noStrike" dirty="0">
                          <a:solidFill>
                            <a:srgbClr val="BF8F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000" b="1" i="0" u="none" strike="noStrike" dirty="0">
                          <a:solidFill>
                            <a:srgbClr val="993300"/>
                          </a:solidFill>
                          <a:effectLst/>
                          <a:latin typeface="Calibri" panose="020F0502020204030204" pitchFamily="34" charset="0"/>
                        </a:rPr>
                        <a:t>-3.780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535830526"/>
                  </a:ext>
                </a:extLst>
              </a:tr>
              <a:tr h="157084">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dirty="0">
                        <a:solidFill>
                          <a:srgbClr val="305496"/>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dirty="0">
                          <a:solidFill>
                            <a:srgbClr val="666633"/>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ctr" fontAlgn="ctr"/>
                      <a:r>
                        <a:rPr lang="en-US" sz="1000" b="0" i="0" u="none" strike="noStrike" dirty="0">
                          <a:solidFill>
                            <a:srgbClr val="666633"/>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ctr" fontAlgn="ctr"/>
                      <a:r>
                        <a:rPr lang="en-US" sz="1000" b="0" i="0" u="none" strike="noStrike" dirty="0">
                          <a:solidFill>
                            <a:srgbClr val="BF8F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ctr" fontAlgn="ctr"/>
                      <a:endParaRPr lang="en-US" sz="1000" b="0" i="0" u="none" strike="noStrike" dirty="0">
                        <a:solidFill>
                          <a:srgbClr val="9933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675636203"/>
                  </a:ext>
                </a:extLst>
              </a:tr>
              <a:tr h="314167">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808080"/>
                      </a:solidFill>
                      <a:prstDash val="solid"/>
                      <a:round/>
                      <a:headEnd type="none" w="med" len="med"/>
                      <a:tailEnd type="none" w="med" len="med"/>
                    </a:lnB>
                  </a:tcPr>
                </a:tc>
                <a:tc gridSpan="6">
                  <a:txBody>
                    <a:bodyPr/>
                    <a:lstStyle/>
                    <a:p>
                      <a:pPr algn="l" fontAlgn="ctr"/>
                      <a:r>
                        <a:rPr lang="en-US" sz="1000" b="0" i="0" u="none" strike="noStrike" dirty="0">
                          <a:solidFill>
                            <a:srgbClr val="B26866"/>
                          </a:solidFill>
                          <a:effectLst/>
                          <a:latin typeface="Calibri" panose="020F0502020204030204" pitchFamily="34" charset="0"/>
                        </a:rPr>
                        <a:t>vv   Experimental Reference Runs  with Orifice Constriction in Blowby Ckt.  vv</a:t>
                      </a:r>
                    </a:p>
                  </a:txBody>
                  <a:tcPr marL="0" marR="0" marT="0" marB="0" anchor="ctr">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000" b="0" i="0" u="none" strike="noStrike" dirty="0">
                          <a:solidFill>
                            <a:srgbClr val="666633"/>
                          </a:solidFill>
                          <a:effectLst/>
                          <a:latin typeface="Calibri" panose="020F0502020204030204" pitchFamily="34" charset="0"/>
                        </a:rPr>
                        <a:t> </a:t>
                      </a:r>
                    </a:p>
                  </a:txBody>
                  <a:tcPr marL="0" marR="0" marT="0" marB="0" anchor="ctr">
                    <a:lnL>
                      <a:noFill/>
                    </a:lnL>
                    <a:lnR>
                      <a:noFill/>
                    </a:lnR>
                    <a:lnT>
                      <a:noFill/>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000" b="0" i="0" u="none" strike="noStrike" dirty="0">
                          <a:solidFill>
                            <a:srgbClr val="666633"/>
                          </a:solidFill>
                          <a:effectLst/>
                          <a:latin typeface="Calibri" panose="020F0502020204030204" pitchFamily="34" charset="0"/>
                        </a:rPr>
                        <a:t> </a:t>
                      </a:r>
                    </a:p>
                  </a:txBody>
                  <a:tcPr marL="0" marR="0" marT="0" marB="0" anchor="ctr">
                    <a:lnL>
                      <a:noFill/>
                    </a:lnL>
                    <a:lnR>
                      <a:noFill/>
                    </a:lnR>
                    <a:lnT>
                      <a:noFill/>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000" b="0" i="0" u="none" strike="noStrike" dirty="0">
                          <a:solidFill>
                            <a:srgbClr val="BF8F00"/>
                          </a:solidFill>
                          <a:effectLst/>
                          <a:latin typeface="Calibri" panose="020F0502020204030204" pitchFamily="34" charset="0"/>
                        </a:rPr>
                        <a:t> </a:t>
                      </a:r>
                    </a:p>
                  </a:txBody>
                  <a:tcPr marL="0" marR="0" marT="0" marB="0" anchor="ctr">
                    <a:lnL>
                      <a:noFill/>
                    </a:lnL>
                    <a:lnR>
                      <a:noFill/>
                    </a:lnR>
                    <a:lnT>
                      <a:noFill/>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endParaRPr lang="en-US" sz="1000" b="0" i="0" u="none" strike="noStrike" dirty="0">
                        <a:solidFill>
                          <a:srgbClr val="993300"/>
                        </a:solidFill>
                        <a:effectLst/>
                        <a:latin typeface="Calibri" panose="020F0502020204030204" pitchFamily="34" charset="0"/>
                      </a:endParaRPr>
                    </a:p>
                  </a:txBody>
                  <a:tcPr marL="0" marR="0" marT="0"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808080"/>
                      </a:solidFill>
                      <a:prstDash val="solid"/>
                      <a:round/>
                      <a:headEnd type="none" w="med" len="med"/>
                      <a:tailEnd type="none" w="med" len="med"/>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7770610"/>
                  </a:ext>
                </a:extLst>
              </a:tr>
              <a:tr h="428410">
                <a:tc rowSpan="2">
                  <a:txBody>
                    <a:bodyPr/>
                    <a:lstStyle/>
                    <a:p>
                      <a:pPr algn="ctr" fontAlgn="ctr"/>
                      <a:r>
                        <a:rPr lang="en-US" sz="800" b="0" i="0" u="none" strike="noStrike" dirty="0">
                          <a:solidFill>
                            <a:srgbClr val="000000"/>
                          </a:solidFill>
                          <a:effectLst/>
                          <a:latin typeface="Calibri" panose="020F0502020204030204" pitchFamily="34" charset="0"/>
                        </a:rPr>
                        <a:t>Orifice constriction added in the blowby ckt. past oil separator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everything else same as before</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(no other change)</a:t>
                      </a:r>
                    </a:p>
                  </a:txBody>
                  <a:tcPr marL="0" marR="0" marT="0" marB="0" anchor="ctr">
                    <a:lnL>
                      <a:noFill/>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panose="020F0502020204030204" pitchFamily="34" charset="0"/>
                        </a:rPr>
                        <a:t>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0" i="0" u="none" strike="noStrike" dirty="0">
                          <a:solidFill>
                            <a:srgbClr val="000000"/>
                          </a:solidFill>
                          <a:effectLst/>
                          <a:latin typeface="Calibri" panose="020F0502020204030204" pitchFamily="34" charset="0"/>
                        </a:rPr>
                        <a:t>TK131725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900" b="0" i="0" u="none" strike="noStrike" dirty="0">
                          <a:solidFill>
                            <a:srgbClr val="000000"/>
                          </a:solidFill>
                          <a:effectLst/>
                          <a:latin typeface="Calibri" panose="020F0502020204030204" pitchFamily="34" charset="0"/>
                        </a:rPr>
                        <a:t>20210413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0" i="0" u="none" strike="noStrike" dirty="0">
                          <a:solidFill>
                            <a:srgbClr val="000000"/>
                          </a:solidFill>
                          <a:effectLst/>
                          <a:latin typeface="Calibri" panose="020F0502020204030204" pitchFamily="34" charset="0"/>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1" i="0" u="none" strike="noStrike" dirty="0">
                          <a:solidFill>
                            <a:srgbClr val="404040"/>
                          </a:solidFill>
                          <a:effectLst/>
                          <a:latin typeface="Calibri" panose="020F0502020204030204" pitchFamily="34" charset="0"/>
                        </a:rPr>
                        <a:t>TMC-1011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200" b="1" i="0" u="none" strike="noStrike" dirty="0">
                          <a:solidFill>
                            <a:srgbClr val="0033CC"/>
                          </a:solidFill>
                          <a:effectLst/>
                          <a:latin typeface="Calibri" panose="020F0502020204030204" pitchFamily="34" charset="0"/>
                        </a:rPr>
                        <a:t>0.1282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100" b="0" i="0" u="none" strike="noStrike" dirty="0">
                          <a:solidFill>
                            <a:srgbClr val="305496"/>
                          </a:solidFill>
                          <a:effectLst/>
                          <a:latin typeface="Calibri" panose="020F0502020204030204" pitchFamily="34" charset="0"/>
                        </a:rPr>
                        <a:t>-2.05416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0" i="0" u="none" strike="noStrike" dirty="0">
                          <a:solidFill>
                            <a:srgbClr val="808000"/>
                          </a:solidFill>
                          <a:effectLst/>
                          <a:latin typeface="Calibri" panose="020F0502020204030204" pitchFamily="34" charset="0"/>
                        </a:rPr>
                        <a:t>-2.08191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000" b="0" i="0" u="none" strike="noStrike" dirty="0">
                          <a:solidFill>
                            <a:srgbClr val="808000"/>
                          </a:solidFill>
                          <a:effectLst/>
                          <a:latin typeface="Calibri" panose="020F0502020204030204" pitchFamily="34" charset="0"/>
                        </a:rPr>
                        <a:t>0.18882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100" b="1" i="0" u="none" strike="noStrike" dirty="0">
                          <a:solidFill>
                            <a:srgbClr val="BF8F00"/>
                          </a:solidFill>
                          <a:effectLst/>
                          <a:latin typeface="Calibri" panose="020F0502020204030204" pitchFamily="34" charset="0"/>
                        </a:rPr>
                        <a:t>0.12469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100" b="1" i="0" u="none" strike="noStrike" dirty="0">
                          <a:solidFill>
                            <a:srgbClr val="008000"/>
                          </a:solidFill>
                          <a:effectLst/>
                          <a:latin typeface="Calibri" panose="020F0502020204030204" pitchFamily="34" charset="0"/>
                        </a:rPr>
                        <a:t>+0.147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l" fontAlgn="ctr"/>
                      <a:endParaRPr lang="en-US" sz="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gridSpan="2">
                  <a:txBody>
                    <a:bodyPr/>
                    <a:lstStyle/>
                    <a:p>
                      <a:pPr algn="ctr" fontAlgn="ctr"/>
                      <a:r>
                        <a:rPr lang="en-US" sz="900" b="0" i="0" u="none" strike="noStrike" dirty="0">
                          <a:solidFill>
                            <a:srgbClr val="833C0C"/>
                          </a:solidFill>
                          <a:effectLst/>
                          <a:latin typeface="Calibri" panose="020F0502020204030204" pitchFamily="34" charset="0"/>
                        </a:rPr>
                        <a:t>no prev. data on the stand for this oil to compare</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2CC"/>
                    </a:solidFill>
                  </a:tcPr>
                </a:tc>
                <a:tc hMerge="1">
                  <a:txBody>
                    <a:bodyPr/>
                    <a:lstStyle/>
                    <a:p>
                      <a:endParaRPr lang="en-US"/>
                    </a:p>
                  </a:txBody>
                  <a:tcPr/>
                </a:tc>
                <a:extLst>
                  <a:ext uri="{0D108BD9-81ED-4DB2-BD59-A6C34878D82A}">
                    <a16:rowId xmlns:a16="http://schemas.microsoft.com/office/drawing/2014/main" val="1984819493"/>
                  </a:ext>
                </a:extLst>
              </a:tr>
              <a:tr h="428410">
                <a:tc vMerge="1">
                  <a:txBody>
                    <a:bodyPr/>
                    <a:lstStyle/>
                    <a:p>
                      <a:endParaRPr lang="en-US"/>
                    </a:p>
                  </a:txBody>
                  <a:tcPr/>
                </a:tc>
                <a:tc>
                  <a:txBody>
                    <a:bodyPr/>
                    <a:lstStyle/>
                    <a:p>
                      <a:pPr algn="ctr" fontAlgn="ctr"/>
                      <a:r>
                        <a:rPr lang="en-US" sz="1000" b="0" i="0" u="none" strike="noStrike" dirty="0">
                          <a:solidFill>
                            <a:srgbClr val="000000"/>
                          </a:solidFill>
                          <a:effectLst/>
                          <a:latin typeface="Calibri" panose="020F0502020204030204" pitchFamily="34" charset="0"/>
                        </a:rPr>
                        <a:t>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0" i="0" u="none" strike="noStrike" dirty="0">
                          <a:solidFill>
                            <a:srgbClr val="000000"/>
                          </a:solidFill>
                          <a:effectLst/>
                          <a:latin typeface="Calibri" panose="020F0502020204030204" pitchFamily="34" charset="0"/>
                        </a:rPr>
                        <a:t>TK157101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900" b="0" i="0" u="none" strike="noStrike" dirty="0">
                          <a:solidFill>
                            <a:srgbClr val="000000"/>
                          </a:solidFill>
                          <a:effectLst/>
                          <a:latin typeface="Calibri" panose="020F0502020204030204" pitchFamily="34" charset="0"/>
                        </a:rPr>
                        <a:t>20210524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1" i="0" u="none" strike="noStrike" dirty="0">
                          <a:solidFill>
                            <a:srgbClr val="404040"/>
                          </a:solidFill>
                          <a:effectLst/>
                          <a:latin typeface="Calibri" panose="020F0502020204030204" pitchFamily="34" charset="0"/>
                        </a:rPr>
                        <a:t>TMC-270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200" b="1" i="0" u="none" strike="noStrike" dirty="0">
                          <a:solidFill>
                            <a:srgbClr val="0033CC"/>
                          </a:solidFill>
                          <a:effectLst/>
                          <a:latin typeface="Calibri" panose="020F0502020204030204" pitchFamily="34" charset="0"/>
                        </a:rPr>
                        <a:t>0.1165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100" b="0" i="0" u="none" strike="noStrike" dirty="0">
                          <a:solidFill>
                            <a:srgbClr val="305496"/>
                          </a:solidFill>
                          <a:effectLst/>
                          <a:latin typeface="Calibri" panose="020F0502020204030204" pitchFamily="34" charset="0"/>
                        </a:rPr>
                        <a:t>-2.14986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0" i="0" u="none" strike="noStrike" dirty="0">
                          <a:solidFill>
                            <a:srgbClr val="666633"/>
                          </a:solidFill>
                          <a:effectLst/>
                          <a:latin typeface="Calibri" panose="020F0502020204030204" pitchFamily="34" charset="0"/>
                        </a:rPr>
                        <a:t>-2.15699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000" b="0" i="0" u="none" strike="noStrike" dirty="0">
                          <a:solidFill>
                            <a:srgbClr val="666633"/>
                          </a:solidFill>
                          <a:effectLst/>
                          <a:latin typeface="Calibri" panose="020F0502020204030204" pitchFamily="34" charset="0"/>
                        </a:rPr>
                        <a:t>0.17435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100" b="1" i="0" u="none" strike="noStrike" dirty="0">
                          <a:solidFill>
                            <a:srgbClr val="BF8F00"/>
                          </a:solidFill>
                          <a:effectLst/>
                          <a:latin typeface="Calibri" panose="020F0502020204030204" pitchFamily="34" charset="0"/>
                        </a:rPr>
                        <a:t>0.11567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100" b="1" i="0" u="none" strike="noStrike" dirty="0">
                          <a:solidFill>
                            <a:srgbClr val="008000"/>
                          </a:solidFill>
                          <a:effectLst/>
                          <a:latin typeface="Calibri" panose="020F0502020204030204" pitchFamily="34" charset="0"/>
                        </a:rPr>
                        <a:t>+0.041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en-US" sz="1000" b="1" i="0" u="none" strike="noStrike" dirty="0">
                          <a:solidFill>
                            <a:srgbClr val="833C0C"/>
                          </a:solidFill>
                          <a:effectLst/>
                          <a:latin typeface="Calibri" panose="020F0502020204030204" pitchFamily="34" charset="0"/>
                        </a:rPr>
                        <a:t>110.9%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2CC"/>
                    </a:solidFill>
                  </a:tcPr>
                </a:tc>
                <a:tc>
                  <a:txBody>
                    <a:bodyPr/>
                    <a:lstStyle/>
                    <a:p>
                      <a:pPr algn="ctr" fontAlgn="ctr"/>
                      <a:r>
                        <a:rPr lang="en-US" sz="1000" b="1" i="0" u="none" strike="noStrike" dirty="0">
                          <a:solidFill>
                            <a:srgbClr val="833C0C"/>
                          </a:solidFill>
                          <a:effectLst/>
                          <a:latin typeface="Calibri" panose="020F0502020204030204" pitchFamily="34" charset="0"/>
                        </a:rPr>
                        <a:t>101.0%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2CC"/>
                    </a:solidFill>
                  </a:tcPr>
                </a:tc>
                <a:extLst>
                  <a:ext uri="{0D108BD9-81ED-4DB2-BD59-A6C34878D82A}">
                    <a16:rowId xmlns:a16="http://schemas.microsoft.com/office/drawing/2014/main" val="2573582487"/>
                  </a:ext>
                </a:extLst>
              </a:tr>
              <a:tr h="428410">
                <a:tc>
                  <a:txBody>
                    <a:bodyPr/>
                    <a:lstStyle/>
                    <a:p>
                      <a:pPr algn="ctr" fontAlgn="ctr"/>
                      <a:r>
                        <a:rPr lang="en-US" sz="800" b="0" i="0" u="none" strike="noStrike" dirty="0">
                          <a:solidFill>
                            <a:srgbClr val="000000"/>
                          </a:solidFill>
                          <a:effectLst/>
                          <a:latin typeface="Calibri" panose="020F0502020204030204" pitchFamily="34" charset="0"/>
                        </a:rPr>
                        <a:t>No change from 13</a:t>
                      </a:r>
                    </a:p>
                  </a:txBody>
                  <a:tcPr marL="0" marR="0" marT="0" marB="0" anchor="ctr">
                    <a:lnL>
                      <a:noFill/>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panose="020F0502020204030204" pitchFamily="34" charset="0"/>
                        </a:rPr>
                        <a:t>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0" i="0" u="none" strike="noStrike" dirty="0">
                          <a:solidFill>
                            <a:srgbClr val="000000"/>
                          </a:solidFill>
                          <a:effectLst/>
                          <a:latin typeface="Calibri" panose="020F0502020204030204" pitchFamily="34" charset="0"/>
                        </a:rPr>
                        <a:t>TK157103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900" b="0" i="0" u="none" strike="noStrike" dirty="0">
                          <a:solidFill>
                            <a:srgbClr val="000000"/>
                          </a:solidFill>
                          <a:effectLst/>
                          <a:latin typeface="Calibri" panose="020F0502020204030204" pitchFamily="34" charset="0"/>
                        </a:rPr>
                        <a:t>20210625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0" i="0" u="none" strike="noStrike" dirty="0">
                          <a:solidFill>
                            <a:srgbClr val="000000"/>
                          </a:solidFill>
                          <a:effectLst/>
                          <a:latin typeface="Calibri" panose="020F0502020204030204" pitchFamily="34" charset="0"/>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1" i="0" u="none" strike="noStrike" dirty="0">
                          <a:solidFill>
                            <a:srgbClr val="404040"/>
                          </a:solidFill>
                          <a:effectLst/>
                          <a:latin typeface="Calibri" panose="020F0502020204030204" pitchFamily="34" charset="0"/>
                        </a:rPr>
                        <a:t>TMC-271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200" b="1" i="0" u="none" strike="noStrike" dirty="0">
                          <a:solidFill>
                            <a:srgbClr val="0033CC"/>
                          </a:solidFill>
                          <a:effectLst/>
                          <a:latin typeface="Calibri" panose="020F0502020204030204" pitchFamily="34" charset="0"/>
                        </a:rPr>
                        <a:t>0.0721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100" b="0" i="0" u="none" strike="noStrike" dirty="0">
                          <a:solidFill>
                            <a:srgbClr val="305496"/>
                          </a:solidFill>
                          <a:effectLst/>
                          <a:latin typeface="Calibri" panose="020F0502020204030204" pitchFamily="34" charset="0"/>
                        </a:rPr>
                        <a:t>-2.62970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1000" b="0" i="0" u="none" strike="noStrike" dirty="0">
                          <a:solidFill>
                            <a:srgbClr val="666633"/>
                          </a:solidFill>
                          <a:effectLst/>
                          <a:latin typeface="Calibri" panose="020F0502020204030204" pitchFamily="34" charset="0"/>
                        </a:rPr>
                        <a:t>-2.60987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000" b="0" i="0" u="none" strike="noStrike" dirty="0">
                          <a:solidFill>
                            <a:srgbClr val="666633"/>
                          </a:solidFill>
                          <a:effectLst/>
                          <a:latin typeface="Calibri" panose="020F0502020204030204" pitchFamily="34" charset="0"/>
                        </a:rPr>
                        <a:t>0.17537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100" b="1" i="0" u="none" strike="noStrike" dirty="0">
                          <a:solidFill>
                            <a:srgbClr val="BF8F00"/>
                          </a:solidFill>
                          <a:effectLst/>
                          <a:latin typeface="Calibri" panose="020F0502020204030204" pitchFamily="34" charset="0"/>
                        </a:rPr>
                        <a:t>0.07354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7E6E6"/>
                    </a:solidFill>
                  </a:tcPr>
                </a:tc>
                <a:tc>
                  <a:txBody>
                    <a:bodyPr/>
                    <a:lstStyle/>
                    <a:p>
                      <a:pPr algn="ctr" fontAlgn="ctr"/>
                      <a:r>
                        <a:rPr lang="en-US" sz="1100" b="1" i="0" u="none" strike="noStrike" dirty="0">
                          <a:solidFill>
                            <a:srgbClr val="008000"/>
                          </a:solidFill>
                          <a:effectLst/>
                          <a:latin typeface="Calibri" panose="020F0502020204030204" pitchFamily="34" charset="0"/>
                        </a:rPr>
                        <a:t>-0.113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ctr" fontAlgn="ctr"/>
                      <a:r>
                        <a:rPr lang="en-US" sz="1000" b="1" i="0" u="none" strike="noStrike" dirty="0">
                          <a:solidFill>
                            <a:srgbClr val="833C0C"/>
                          </a:solidFill>
                          <a:effectLst/>
                          <a:latin typeface="Calibri" panose="020F0502020204030204" pitchFamily="34" charset="0"/>
                        </a:rPr>
                        <a:t>90.2%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2CC"/>
                    </a:solidFill>
                  </a:tcPr>
                </a:tc>
                <a:tc>
                  <a:txBody>
                    <a:bodyPr/>
                    <a:lstStyle/>
                    <a:p>
                      <a:pPr algn="ctr" fontAlgn="ctr"/>
                      <a:r>
                        <a:rPr lang="en-US" sz="1000" b="1" i="0" u="none" strike="noStrike" dirty="0">
                          <a:solidFill>
                            <a:srgbClr val="833C0C"/>
                          </a:solidFill>
                          <a:effectLst/>
                          <a:latin typeface="Calibri" panose="020F0502020204030204" pitchFamily="34" charset="0"/>
                        </a:rPr>
                        <a:t>97.0%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2CC"/>
                    </a:solidFill>
                  </a:tcPr>
                </a:tc>
                <a:extLst>
                  <a:ext uri="{0D108BD9-81ED-4DB2-BD59-A6C34878D82A}">
                    <a16:rowId xmlns:a16="http://schemas.microsoft.com/office/drawing/2014/main" val="685278373"/>
                  </a:ext>
                </a:extLst>
              </a:tr>
            </a:tbl>
          </a:graphicData>
        </a:graphic>
      </p:graphicFrame>
    </p:spTree>
    <p:extLst>
      <p:ext uri="{BB962C8B-B14F-4D97-AF65-F5344CB8AC3E}">
        <p14:creationId xmlns:p14="http://schemas.microsoft.com/office/powerpoint/2010/main" val="314866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8D831-CB5D-4C77-8C7D-47DBE9B1FFF9}"/>
              </a:ext>
            </a:extLst>
          </p:cNvPr>
          <p:cNvSpPr>
            <a:spLocks noGrp="1"/>
          </p:cNvSpPr>
          <p:nvPr>
            <p:ph type="title"/>
          </p:nvPr>
        </p:nvSpPr>
        <p:spPr>
          <a:xfrm>
            <a:off x="838200" y="365125"/>
            <a:ext cx="10515600" cy="664605"/>
          </a:xfrm>
        </p:spPr>
        <p:txBody>
          <a:bodyPr>
            <a:normAutofit fontScale="90000"/>
          </a:bodyPr>
          <a:lstStyle/>
          <a:p>
            <a:r>
              <a:rPr lang="en-US" dirty="0"/>
              <a:t>Valvoline Sequence X Oil Consumption</a:t>
            </a:r>
          </a:p>
        </p:txBody>
      </p:sp>
      <p:graphicFrame>
        <p:nvGraphicFramePr>
          <p:cNvPr id="4" name="Object 3">
            <a:extLst>
              <a:ext uri="{FF2B5EF4-FFF2-40B4-BE49-F238E27FC236}">
                <a16:creationId xmlns:a16="http://schemas.microsoft.com/office/drawing/2014/main" id="{95B0953C-4E5B-4A2F-919F-5F3A415A673C}"/>
              </a:ext>
            </a:extLst>
          </p:cNvPr>
          <p:cNvGraphicFramePr>
            <a:graphicFrameLocks noChangeAspect="1"/>
          </p:cNvGraphicFramePr>
          <p:nvPr>
            <p:extLst>
              <p:ext uri="{D42A27DB-BD31-4B8C-83A1-F6EECF244321}">
                <p14:modId xmlns:p14="http://schemas.microsoft.com/office/powerpoint/2010/main" val="43046885"/>
              </p:ext>
            </p:extLst>
          </p:nvPr>
        </p:nvGraphicFramePr>
        <p:xfrm>
          <a:off x="2968625" y="1147506"/>
          <a:ext cx="6254750" cy="5418137"/>
        </p:xfrm>
        <a:graphic>
          <a:graphicData uri="http://schemas.openxmlformats.org/presentationml/2006/ole">
            <mc:AlternateContent xmlns:mc="http://schemas.openxmlformats.org/markup-compatibility/2006">
              <mc:Choice xmlns:v="urn:schemas-microsoft-com:vml" Requires="v">
                <p:oleObj spid="_x0000_s2058" name="Worksheet" r:id="rId3" imgW="8543896" imgH="7400823" progId="Excel.Sheet.12">
                  <p:embed/>
                </p:oleObj>
              </mc:Choice>
              <mc:Fallback>
                <p:oleObj name="Worksheet" r:id="rId3" imgW="8543896" imgH="7400823" progId="Excel.Sheet.12">
                  <p:embed/>
                  <p:pic>
                    <p:nvPicPr>
                      <p:cNvPr id="0" name=""/>
                      <p:cNvPicPr/>
                      <p:nvPr/>
                    </p:nvPicPr>
                    <p:blipFill>
                      <a:blip r:embed="rId4"/>
                      <a:stretch>
                        <a:fillRect/>
                      </a:stretch>
                    </p:blipFill>
                    <p:spPr>
                      <a:xfrm>
                        <a:off x="2968625" y="1147506"/>
                        <a:ext cx="6254750" cy="5418137"/>
                      </a:xfrm>
                      <a:prstGeom prst="rect">
                        <a:avLst/>
                      </a:prstGeom>
                    </p:spPr>
                  </p:pic>
                </p:oleObj>
              </mc:Fallback>
            </mc:AlternateContent>
          </a:graphicData>
        </a:graphic>
      </p:graphicFrame>
    </p:spTree>
    <p:extLst>
      <p:ext uri="{BB962C8B-B14F-4D97-AF65-F5344CB8AC3E}">
        <p14:creationId xmlns:p14="http://schemas.microsoft.com/office/powerpoint/2010/main" val="384715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1A54E-920A-43E8-9940-C58CF5D1347B}"/>
              </a:ext>
            </a:extLst>
          </p:cNvPr>
          <p:cNvSpPr>
            <a:spLocks noGrp="1"/>
          </p:cNvSpPr>
          <p:nvPr>
            <p:ph type="title"/>
          </p:nvPr>
        </p:nvSpPr>
        <p:spPr>
          <a:xfrm>
            <a:off x="838200" y="365126"/>
            <a:ext cx="10515600" cy="425706"/>
          </a:xfrm>
        </p:spPr>
        <p:txBody>
          <a:bodyPr>
            <a:normAutofit fontScale="90000"/>
          </a:bodyPr>
          <a:lstStyle/>
          <a:p>
            <a:r>
              <a:rPr lang="en-US" dirty="0"/>
              <a:t>Valvoline 271 Seq X Oil Analysis</a:t>
            </a:r>
          </a:p>
        </p:txBody>
      </p:sp>
      <p:graphicFrame>
        <p:nvGraphicFramePr>
          <p:cNvPr id="4" name="Object 3">
            <a:extLst>
              <a:ext uri="{FF2B5EF4-FFF2-40B4-BE49-F238E27FC236}">
                <a16:creationId xmlns:a16="http://schemas.microsoft.com/office/drawing/2014/main" id="{4CFB1D66-AE60-4C4C-A965-E7CDA583E01B}"/>
              </a:ext>
            </a:extLst>
          </p:cNvPr>
          <p:cNvGraphicFramePr>
            <a:graphicFrameLocks noChangeAspect="1"/>
          </p:cNvGraphicFramePr>
          <p:nvPr>
            <p:extLst>
              <p:ext uri="{D42A27DB-BD31-4B8C-83A1-F6EECF244321}">
                <p14:modId xmlns:p14="http://schemas.microsoft.com/office/powerpoint/2010/main" val="1355124222"/>
              </p:ext>
            </p:extLst>
          </p:nvPr>
        </p:nvGraphicFramePr>
        <p:xfrm>
          <a:off x="2330450" y="1013254"/>
          <a:ext cx="7531100" cy="5362832"/>
        </p:xfrm>
        <a:graphic>
          <a:graphicData uri="http://schemas.openxmlformats.org/presentationml/2006/ole">
            <mc:AlternateContent xmlns:mc="http://schemas.openxmlformats.org/markup-compatibility/2006">
              <mc:Choice xmlns:v="urn:schemas-microsoft-com:vml" Requires="v">
                <p:oleObj spid="_x0000_s3082" name="Worksheet" r:id="rId3" imgW="12592069" imgH="9058377" progId="Excel.Sheet.12">
                  <p:embed/>
                </p:oleObj>
              </mc:Choice>
              <mc:Fallback>
                <p:oleObj name="Worksheet" r:id="rId3" imgW="12592069" imgH="9058377" progId="Excel.Sheet.12">
                  <p:embed/>
                  <p:pic>
                    <p:nvPicPr>
                      <p:cNvPr id="0" name=""/>
                      <p:cNvPicPr/>
                      <p:nvPr/>
                    </p:nvPicPr>
                    <p:blipFill>
                      <a:blip r:embed="rId4"/>
                      <a:stretch>
                        <a:fillRect/>
                      </a:stretch>
                    </p:blipFill>
                    <p:spPr>
                      <a:xfrm>
                        <a:off x="2330450" y="1013254"/>
                        <a:ext cx="7531100" cy="5362832"/>
                      </a:xfrm>
                      <a:prstGeom prst="rect">
                        <a:avLst/>
                      </a:prstGeom>
                    </p:spPr>
                  </p:pic>
                </p:oleObj>
              </mc:Fallback>
            </mc:AlternateContent>
          </a:graphicData>
        </a:graphic>
      </p:graphicFrame>
    </p:spTree>
    <p:extLst>
      <p:ext uri="{BB962C8B-B14F-4D97-AF65-F5344CB8AC3E}">
        <p14:creationId xmlns:p14="http://schemas.microsoft.com/office/powerpoint/2010/main" val="1100674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4077-DB83-4EB4-8246-84A6BCFEC3CD}"/>
              </a:ext>
            </a:extLst>
          </p:cNvPr>
          <p:cNvSpPr>
            <a:spLocks noGrp="1"/>
          </p:cNvSpPr>
          <p:nvPr>
            <p:ph type="title"/>
          </p:nvPr>
        </p:nvSpPr>
        <p:spPr>
          <a:xfrm>
            <a:off x="838200" y="365125"/>
            <a:ext cx="10515600" cy="573989"/>
          </a:xfrm>
        </p:spPr>
        <p:txBody>
          <a:bodyPr>
            <a:normAutofit fontScale="90000"/>
          </a:bodyPr>
          <a:lstStyle/>
          <a:p>
            <a:r>
              <a:rPr lang="en-US" dirty="0"/>
              <a:t>Valvoline 271 Seq X Oil Analysis</a:t>
            </a:r>
          </a:p>
        </p:txBody>
      </p:sp>
      <p:graphicFrame>
        <p:nvGraphicFramePr>
          <p:cNvPr id="4" name="Object 3">
            <a:extLst>
              <a:ext uri="{FF2B5EF4-FFF2-40B4-BE49-F238E27FC236}">
                <a16:creationId xmlns:a16="http://schemas.microsoft.com/office/drawing/2014/main" id="{772A8E87-8D32-4186-990C-CB4C2FD7B0C1}"/>
              </a:ext>
            </a:extLst>
          </p:cNvPr>
          <p:cNvGraphicFramePr>
            <a:graphicFrameLocks noChangeAspect="1"/>
          </p:cNvGraphicFramePr>
          <p:nvPr>
            <p:extLst>
              <p:ext uri="{D42A27DB-BD31-4B8C-83A1-F6EECF244321}">
                <p14:modId xmlns:p14="http://schemas.microsoft.com/office/powerpoint/2010/main" val="999808765"/>
              </p:ext>
            </p:extLst>
          </p:nvPr>
        </p:nvGraphicFramePr>
        <p:xfrm>
          <a:off x="2350293" y="1292225"/>
          <a:ext cx="7491413" cy="5418137"/>
        </p:xfrm>
        <a:graphic>
          <a:graphicData uri="http://schemas.openxmlformats.org/presentationml/2006/ole">
            <mc:AlternateContent xmlns:mc="http://schemas.openxmlformats.org/markup-compatibility/2006">
              <mc:Choice xmlns:v="urn:schemas-microsoft-com:vml" Requires="v">
                <p:oleObj spid="_x0000_s4106" name="Worksheet" r:id="rId3" imgW="12630054" imgH="9134611" progId="Excel.Sheet.12">
                  <p:embed/>
                </p:oleObj>
              </mc:Choice>
              <mc:Fallback>
                <p:oleObj name="Worksheet" r:id="rId3" imgW="12630054" imgH="9134611" progId="Excel.Sheet.12">
                  <p:embed/>
                  <p:pic>
                    <p:nvPicPr>
                      <p:cNvPr id="0" name=""/>
                      <p:cNvPicPr/>
                      <p:nvPr/>
                    </p:nvPicPr>
                    <p:blipFill>
                      <a:blip r:embed="rId4"/>
                      <a:stretch>
                        <a:fillRect/>
                      </a:stretch>
                    </p:blipFill>
                    <p:spPr>
                      <a:xfrm>
                        <a:off x="2350293" y="1292225"/>
                        <a:ext cx="7491413" cy="5418137"/>
                      </a:xfrm>
                      <a:prstGeom prst="rect">
                        <a:avLst/>
                      </a:prstGeom>
                    </p:spPr>
                  </p:pic>
                </p:oleObj>
              </mc:Fallback>
            </mc:AlternateContent>
          </a:graphicData>
        </a:graphic>
      </p:graphicFrame>
    </p:spTree>
    <p:extLst>
      <p:ext uri="{BB962C8B-B14F-4D97-AF65-F5344CB8AC3E}">
        <p14:creationId xmlns:p14="http://schemas.microsoft.com/office/powerpoint/2010/main" val="4033875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ernate V1 - DR_Slides">
  <a:themeElements>
    <a:clrScheme name="SwRI Corporate Pallett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2461</TotalTime>
  <Words>904</Words>
  <Application>Microsoft Office PowerPoint</Application>
  <PresentationFormat>Widescreen</PresentationFormat>
  <Paragraphs>200</Paragraphs>
  <Slides>30</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0" baseType="lpstr">
      <vt:lpstr>Arial</vt:lpstr>
      <vt:lpstr>Arial Black</vt:lpstr>
      <vt:lpstr>Calibri</vt:lpstr>
      <vt:lpstr>Calibri Light</vt:lpstr>
      <vt:lpstr>Gill Sans MT</vt:lpstr>
      <vt:lpstr>Gill Sans Std</vt:lpstr>
      <vt:lpstr>Wingdings</vt:lpstr>
      <vt:lpstr>Office Theme</vt:lpstr>
      <vt:lpstr>Alternate V1 - DR_Slides</vt:lpstr>
      <vt:lpstr>Worksheet</vt:lpstr>
      <vt:lpstr>Sequence X Severity Task Force</vt:lpstr>
      <vt:lpstr>Attendance</vt:lpstr>
      <vt:lpstr>Agenda 09/15/21 </vt:lpstr>
      <vt:lpstr>Meeting Minutes</vt:lpstr>
      <vt:lpstr>Meeting Minutes Cont’d</vt:lpstr>
      <vt:lpstr>Valvoline Seq X Reference Oil Tests</vt:lpstr>
      <vt:lpstr>Valvoline Sequence X Oil Consumption</vt:lpstr>
      <vt:lpstr>Valvoline 271 Seq X Oil Analysis</vt:lpstr>
      <vt:lpstr>Valvoline 271 Seq X Oil Analysis</vt:lpstr>
      <vt:lpstr>Valvoline Data Comparison to  Other Industry Data</vt:lpstr>
      <vt:lpstr>The Data Set</vt:lpstr>
      <vt:lpstr>Engine Speed – Phase I</vt:lpstr>
      <vt:lpstr>Coolant Flow – Phase I</vt:lpstr>
      <vt:lpstr>Coolant Flow – Phase 2</vt:lpstr>
      <vt:lpstr>Blowby Outlet Temperature – Phase I</vt:lpstr>
      <vt:lpstr>Blowby Outlet Temperature – Phase 2</vt:lpstr>
      <vt:lpstr>Lambda – Phase I</vt:lpstr>
      <vt:lpstr>Crankcase Pressure – Phase 1</vt:lpstr>
      <vt:lpstr>Crankcase Pressure – Phase 2</vt:lpstr>
      <vt:lpstr>Crankcase Pressure – Phase 1-2 Ramp</vt:lpstr>
      <vt:lpstr>Pre-Intercooler Air Pressure – Phase 1</vt:lpstr>
      <vt:lpstr>Pre-Intercooler Air Pressure – Phase 2</vt:lpstr>
      <vt:lpstr>Blowby Heat Exchanger Coolant – Phase 1 </vt:lpstr>
      <vt:lpstr>Blowby Heat Exchanger Coolant – Phase 2</vt:lpstr>
      <vt:lpstr>MAP – Phase 2</vt:lpstr>
      <vt:lpstr>Boost Absolute Pressure – Raw Value – Phase I</vt:lpstr>
      <vt:lpstr>Engine Coolant Temperature – Phase 2</vt:lpstr>
      <vt:lpstr>Accelerator Pedal Position – Phase I</vt:lpstr>
      <vt:lpstr>Charge Air Cooler Temperature – Phase 1</vt:lpstr>
      <vt:lpstr>Oil Gallery Pressure – Phase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Sequence X Severity Task Force</dc:title>
  <dc:creator>Alfonso Lopez  Intertek</dc:creator>
  <cp:lastModifiedBy>Alfonso Lopez  Intertek</cp:lastModifiedBy>
  <cp:revision>31</cp:revision>
  <dcterms:created xsi:type="dcterms:W3CDTF">2021-08-05T20:22:38Z</dcterms:created>
  <dcterms:modified xsi:type="dcterms:W3CDTF">2021-11-10T21:03:49Z</dcterms:modified>
</cp:coreProperties>
</file>