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media/image20.emf" ContentType="image/emf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media/image40.emf" ContentType="image/emf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media/image78.emf" ContentType="image/emf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1"/>
  </p:notesMasterIdLst>
  <p:sldIdLst>
    <p:sldId id="256" r:id="rId2"/>
    <p:sldId id="363" r:id="rId3"/>
    <p:sldId id="383" r:id="rId4"/>
    <p:sldId id="416" r:id="rId5"/>
    <p:sldId id="320" r:id="rId6"/>
    <p:sldId id="258" r:id="rId7"/>
    <p:sldId id="287" r:id="rId8"/>
    <p:sldId id="259" r:id="rId9"/>
    <p:sldId id="417" r:id="rId10"/>
    <p:sldId id="283" r:id="rId11"/>
    <p:sldId id="342" r:id="rId12"/>
    <p:sldId id="382" r:id="rId13"/>
    <p:sldId id="343" r:id="rId14"/>
    <p:sldId id="344" r:id="rId15"/>
    <p:sldId id="430" r:id="rId16"/>
    <p:sldId id="431" r:id="rId17"/>
    <p:sldId id="288" r:id="rId18"/>
    <p:sldId id="263" r:id="rId19"/>
    <p:sldId id="351" r:id="rId20"/>
    <p:sldId id="352" r:id="rId21"/>
    <p:sldId id="353" r:id="rId22"/>
    <p:sldId id="354" r:id="rId23"/>
    <p:sldId id="350" r:id="rId24"/>
    <p:sldId id="361" r:id="rId25"/>
    <p:sldId id="402" r:id="rId26"/>
    <p:sldId id="302" r:id="rId27"/>
    <p:sldId id="276" r:id="rId28"/>
    <p:sldId id="418" r:id="rId29"/>
    <p:sldId id="306" r:id="rId30"/>
    <p:sldId id="398" r:id="rId31"/>
    <p:sldId id="305" r:id="rId32"/>
    <p:sldId id="307" r:id="rId33"/>
    <p:sldId id="419" r:id="rId34"/>
    <p:sldId id="308" r:id="rId35"/>
    <p:sldId id="315" r:id="rId36"/>
    <p:sldId id="364" r:id="rId37"/>
    <p:sldId id="365" r:id="rId38"/>
    <p:sldId id="355" r:id="rId39"/>
    <p:sldId id="356" r:id="rId40"/>
    <p:sldId id="357" r:id="rId41"/>
    <p:sldId id="359" r:id="rId42"/>
    <p:sldId id="360" r:id="rId43"/>
    <p:sldId id="426" r:id="rId44"/>
    <p:sldId id="380" r:id="rId45"/>
    <p:sldId id="381" r:id="rId46"/>
    <p:sldId id="316" r:id="rId47"/>
    <p:sldId id="427" r:id="rId48"/>
    <p:sldId id="309" r:id="rId49"/>
    <p:sldId id="311" r:id="rId50"/>
    <p:sldId id="399" r:id="rId51"/>
    <p:sldId id="310" r:id="rId52"/>
    <p:sldId id="312" r:id="rId53"/>
    <p:sldId id="313" r:id="rId54"/>
    <p:sldId id="314" r:id="rId55"/>
    <p:sldId id="366" r:id="rId56"/>
    <p:sldId id="367" r:id="rId57"/>
    <p:sldId id="333" r:id="rId58"/>
    <p:sldId id="334" r:id="rId59"/>
    <p:sldId id="335" r:id="rId60"/>
    <p:sldId id="337" r:id="rId61"/>
    <p:sldId id="338" r:id="rId62"/>
    <p:sldId id="378" r:id="rId63"/>
    <p:sldId id="379" r:id="rId64"/>
    <p:sldId id="397" r:id="rId65"/>
    <p:sldId id="395" r:id="rId66"/>
    <p:sldId id="396" r:id="rId67"/>
    <p:sldId id="432" r:id="rId68"/>
    <p:sldId id="375" r:id="rId69"/>
    <p:sldId id="385" r:id="rId70"/>
    <p:sldId id="386" r:id="rId71"/>
    <p:sldId id="387" r:id="rId72"/>
    <p:sldId id="388" r:id="rId73"/>
    <p:sldId id="389" r:id="rId74"/>
    <p:sldId id="390" r:id="rId75"/>
    <p:sldId id="391" r:id="rId76"/>
    <p:sldId id="392" r:id="rId77"/>
    <p:sldId id="393" r:id="rId78"/>
    <p:sldId id="400" r:id="rId79"/>
    <p:sldId id="376" r:id="rId80"/>
    <p:sldId id="401" r:id="rId81"/>
    <p:sldId id="409" r:id="rId82"/>
    <p:sldId id="403" r:id="rId83"/>
    <p:sldId id="404" r:id="rId84"/>
    <p:sldId id="405" r:id="rId85"/>
    <p:sldId id="406" r:id="rId86"/>
    <p:sldId id="407" r:id="rId87"/>
    <p:sldId id="408" r:id="rId88"/>
    <p:sldId id="420" r:id="rId89"/>
    <p:sldId id="421" r:id="rId90"/>
    <p:sldId id="422" r:id="rId91"/>
    <p:sldId id="423" r:id="rId92"/>
    <p:sldId id="424" r:id="rId93"/>
    <p:sldId id="425" r:id="rId94"/>
    <p:sldId id="410" r:id="rId95"/>
    <p:sldId id="411" r:id="rId96"/>
    <p:sldId id="412" r:id="rId97"/>
    <p:sldId id="413" r:id="rId98"/>
    <p:sldId id="414" r:id="rId99"/>
    <p:sldId id="415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4" d="100"/>
          <a:sy n="74" d="100"/>
        </p:scale>
        <p:origin x="-403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BD021-A3B4-4964-AEE8-E92B8E22210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830B33-C5F1-4341-AC4F-4C4F629A3109}">
      <dgm:prSet phldrT="[Text]"/>
      <dgm:spPr/>
      <dgm:t>
        <a:bodyPr/>
        <a:lstStyle/>
        <a:p>
          <a:r>
            <a:rPr lang="en-US" dirty="0" smtClean="0"/>
            <a:t>Model RMSE</a:t>
          </a:r>
        </a:p>
      </dgm:t>
    </dgm:pt>
    <dgm:pt modelId="{7A9E21D7-937E-4F2E-BD07-2454B4677707}" type="parTrans" cxnId="{169E444F-C640-45E8-B990-3015A2AC1265}">
      <dgm:prSet/>
      <dgm:spPr/>
      <dgm:t>
        <a:bodyPr/>
        <a:lstStyle/>
        <a:p>
          <a:endParaRPr lang="en-US"/>
        </a:p>
      </dgm:t>
    </dgm:pt>
    <dgm:pt modelId="{FA17D9C3-AE7A-4450-BB06-AD06737E2309}" type="sibTrans" cxnId="{169E444F-C640-45E8-B990-3015A2AC1265}">
      <dgm:prSet/>
      <dgm:spPr/>
      <dgm:t>
        <a:bodyPr/>
        <a:lstStyle/>
        <a:p>
          <a:endParaRPr lang="en-US"/>
        </a:p>
      </dgm:t>
    </dgm:pt>
    <dgm:pt modelId="{AF393914-1516-4B2F-921E-E6FF1849AD03}">
      <dgm:prSet phldrT="[Text]"/>
      <dgm:spPr/>
      <dgm:t>
        <a:bodyPr/>
        <a:lstStyle/>
        <a:p>
          <a:r>
            <a:rPr lang="en-US" dirty="0" smtClean="0"/>
            <a:t>Repeatability</a:t>
          </a:r>
        </a:p>
      </dgm:t>
    </dgm:pt>
    <dgm:pt modelId="{9790CA7D-85BE-4C86-BF2B-272F7A3866D9}" type="parTrans" cxnId="{8D6AFDC0-50D0-4324-9295-F100EE6752F1}">
      <dgm:prSet/>
      <dgm:spPr/>
      <dgm:t>
        <a:bodyPr/>
        <a:lstStyle/>
        <a:p>
          <a:endParaRPr lang="en-US"/>
        </a:p>
      </dgm:t>
    </dgm:pt>
    <dgm:pt modelId="{5B2F8CB2-8841-44FE-A102-1F42F0CB3DFA}" type="sibTrans" cxnId="{8D6AFDC0-50D0-4324-9295-F100EE6752F1}">
      <dgm:prSet/>
      <dgm:spPr/>
      <dgm:t>
        <a:bodyPr/>
        <a:lstStyle/>
        <a:p>
          <a:endParaRPr lang="en-US"/>
        </a:p>
      </dgm:t>
    </dgm:pt>
    <dgm:pt modelId="{16823C7C-41E6-48D1-86E1-7C0660F75195}">
      <dgm:prSet phldrT="[Text]"/>
      <dgm:spPr/>
      <dgm:t>
        <a:bodyPr/>
        <a:lstStyle/>
        <a:p>
          <a:r>
            <a:rPr lang="en-US" dirty="0" smtClean="0"/>
            <a:t>Reproducibility</a:t>
          </a:r>
          <a:endParaRPr lang="en-US" dirty="0"/>
        </a:p>
      </dgm:t>
    </dgm:pt>
    <dgm:pt modelId="{8E376BF0-E81D-482E-B88D-8686C0FEEE88}" type="parTrans" cxnId="{2E372629-A1DD-4D26-ACD7-F0EAB2EDE636}">
      <dgm:prSet/>
      <dgm:spPr/>
      <dgm:t>
        <a:bodyPr/>
        <a:lstStyle/>
        <a:p>
          <a:endParaRPr lang="en-US"/>
        </a:p>
      </dgm:t>
    </dgm:pt>
    <dgm:pt modelId="{28B4852C-C9EC-489E-9CE8-2F3698FB58AF}" type="sibTrans" cxnId="{2E372629-A1DD-4D26-ACD7-F0EAB2EDE636}">
      <dgm:prSet/>
      <dgm:spPr/>
      <dgm:t>
        <a:bodyPr/>
        <a:lstStyle/>
        <a:p>
          <a:endParaRPr lang="en-US"/>
        </a:p>
      </dgm:t>
    </dgm:pt>
    <dgm:pt modelId="{11AEB93B-B340-4FDB-A022-2639BAF766CA}">
      <dgm:prSet/>
      <dgm:spPr/>
      <dgm:t>
        <a:bodyPr/>
        <a:lstStyle/>
        <a:p>
          <a:r>
            <a:rPr lang="en-US" dirty="0" smtClean="0"/>
            <a:t>s = 0.26</a:t>
          </a:r>
          <a:endParaRPr lang="en-US" dirty="0"/>
        </a:p>
      </dgm:t>
    </dgm:pt>
    <dgm:pt modelId="{5B31C19A-C9F7-4138-84D7-728557FFD060}" type="parTrans" cxnId="{2F49ECC3-5211-4CCB-BC34-3EFAAF821098}">
      <dgm:prSet/>
      <dgm:spPr/>
      <dgm:t>
        <a:bodyPr/>
        <a:lstStyle/>
        <a:p>
          <a:endParaRPr lang="en-US"/>
        </a:p>
      </dgm:t>
    </dgm:pt>
    <dgm:pt modelId="{52111612-BF35-4FF1-9382-88B39386B49F}" type="sibTrans" cxnId="{2F49ECC3-5211-4CCB-BC34-3EFAAF821098}">
      <dgm:prSet/>
      <dgm:spPr/>
      <dgm:t>
        <a:bodyPr/>
        <a:lstStyle/>
        <a:p>
          <a:endParaRPr lang="en-US"/>
        </a:p>
      </dgm:t>
    </dgm:pt>
    <dgm:pt modelId="{3ED0689E-F023-4A92-B497-8E649FC93592}">
      <dgm:prSet/>
      <dgm:spPr/>
      <dgm:t>
        <a:bodyPr/>
        <a:lstStyle/>
        <a:p>
          <a:r>
            <a:rPr lang="en-US" dirty="0" smtClean="0"/>
            <a:t>s = 0.26</a:t>
          </a:r>
          <a:endParaRPr lang="en-US" dirty="0"/>
        </a:p>
      </dgm:t>
    </dgm:pt>
    <dgm:pt modelId="{47296FB3-3E3C-4E22-BA53-35F6BD4D6B55}" type="parTrans" cxnId="{70E3DF10-59C0-4A04-99CE-C18BE5904CD8}">
      <dgm:prSet/>
      <dgm:spPr/>
      <dgm:t>
        <a:bodyPr/>
        <a:lstStyle/>
        <a:p>
          <a:endParaRPr lang="en-US"/>
        </a:p>
      </dgm:t>
    </dgm:pt>
    <dgm:pt modelId="{BEA47CD5-5066-4B0D-8DF6-85F071BEB22B}" type="sibTrans" cxnId="{70E3DF10-59C0-4A04-99CE-C18BE5904CD8}">
      <dgm:prSet/>
      <dgm:spPr/>
      <dgm:t>
        <a:bodyPr/>
        <a:lstStyle/>
        <a:p>
          <a:endParaRPr lang="en-US"/>
        </a:p>
      </dgm:t>
    </dgm:pt>
    <dgm:pt modelId="{8541F1B9-3C2B-46DC-88B1-9957D01A0EF5}">
      <dgm:prSet/>
      <dgm:spPr/>
      <dgm:t>
        <a:bodyPr/>
        <a:lstStyle/>
        <a:p>
          <a:r>
            <a:rPr lang="en-US" dirty="0" smtClean="0"/>
            <a:t>R = 0.72</a:t>
          </a:r>
          <a:endParaRPr lang="en-US" dirty="0"/>
        </a:p>
      </dgm:t>
    </dgm:pt>
    <dgm:pt modelId="{5DFC2DDE-AA52-4EA9-949A-ECAC207A8AD8}" type="parTrans" cxnId="{760033DD-4288-4ADC-B07D-20B637988B53}">
      <dgm:prSet/>
      <dgm:spPr/>
      <dgm:t>
        <a:bodyPr/>
        <a:lstStyle/>
        <a:p>
          <a:endParaRPr lang="en-US"/>
        </a:p>
      </dgm:t>
    </dgm:pt>
    <dgm:pt modelId="{1D2C2CC1-685A-42B2-8D66-736D47821958}" type="sibTrans" cxnId="{760033DD-4288-4ADC-B07D-20B637988B53}">
      <dgm:prSet/>
      <dgm:spPr/>
      <dgm:t>
        <a:bodyPr/>
        <a:lstStyle/>
        <a:p>
          <a:endParaRPr lang="en-US"/>
        </a:p>
      </dgm:t>
    </dgm:pt>
    <dgm:pt modelId="{EAE98643-544E-4788-9876-82A226E9213D}">
      <dgm:prSet/>
      <dgm:spPr/>
      <dgm:t>
        <a:bodyPr/>
        <a:lstStyle/>
        <a:p>
          <a:r>
            <a:rPr lang="en-US" dirty="0" smtClean="0"/>
            <a:t>s = 0.26</a:t>
          </a:r>
          <a:endParaRPr lang="en-US" dirty="0"/>
        </a:p>
      </dgm:t>
    </dgm:pt>
    <dgm:pt modelId="{6ED8C093-B9AA-4601-A539-AD7C997358A1}" type="parTrans" cxnId="{F4D9E287-4F0F-475B-A512-1DD672704783}">
      <dgm:prSet/>
      <dgm:spPr/>
      <dgm:t>
        <a:bodyPr/>
        <a:lstStyle/>
        <a:p>
          <a:endParaRPr lang="en-US"/>
        </a:p>
      </dgm:t>
    </dgm:pt>
    <dgm:pt modelId="{994DBA1B-58E2-45B7-B628-4DBE16E0F365}" type="sibTrans" cxnId="{F4D9E287-4F0F-475B-A512-1DD672704783}">
      <dgm:prSet/>
      <dgm:spPr/>
      <dgm:t>
        <a:bodyPr/>
        <a:lstStyle/>
        <a:p>
          <a:endParaRPr lang="en-US"/>
        </a:p>
      </dgm:t>
    </dgm:pt>
    <dgm:pt modelId="{EB8C0E81-D7CE-432D-AE19-ED301702514A}">
      <dgm:prSet/>
      <dgm:spPr/>
      <dgm:t>
        <a:bodyPr/>
        <a:lstStyle/>
        <a:p>
          <a:r>
            <a:rPr lang="en-US" dirty="0" smtClean="0"/>
            <a:t>VID Precision Matrix s=0.14</a:t>
          </a:r>
          <a:endParaRPr lang="en-US" dirty="0"/>
        </a:p>
      </dgm:t>
    </dgm:pt>
    <dgm:pt modelId="{836F7304-BF36-457D-B9F7-C971D515F786}" type="parTrans" cxnId="{46C1F212-092E-4BD8-BEF1-4FB1DEECBF44}">
      <dgm:prSet/>
      <dgm:spPr/>
      <dgm:t>
        <a:bodyPr/>
        <a:lstStyle/>
        <a:p>
          <a:endParaRPr lang="en-US"/>
        </a:p>
      </dgm:t>
    </dgm:pt>
    <dgm:pt modelId="{DE34D439-1277-49E7-8D55-9F44D896039A}" type="sibTrans" cxnId="{46C1F212-092E-4BD8-BEF1-4FB1DEECBF44}">
      <dgm:prSet/>
      <dgm:spPr/>
      <dgm:t>
        <a:bodyPr/>
        <a:lstStyle/>
        <a:p>
          <a:endParaRPr lang="en-US"/>
        </a:p>
      </dgm:t>
    </dgm:pt>
    <dgm:pt modelId="{4FB98CD2-E203-4C2B-AEA3-E9CE637D056A}">
      <dgm:prSet/>
      <dgm:spPr/>
      <dgm:t>
        <a:bodyPr/>
        <a:lstStyle/>
        <a:p>
          <a:r>
            <a:rPr lang="en-US" dirty="0" smtClean="0"/>
            <a:t>VIE Prove-out s=0.21</a:t>
          </a:r>
          <a:endParaRPr lang="en-US" dirty="0"/>
        </a:p>
      </dgm:t>
    </dgm:pt>
    <dgm:pt modelId="{AACC003F-A15D-4E75-AE47-9FA8C4501901}" type="parTrans" cxnId="{5CC45722-2F95-47CF-8846-4291F659D4A1}">
      <dgm:prSet/>
      <dgm:spPr/>
      <dgm:t>
        <a:bodyPr/>
        <a:lstStyle/>
        <a:p>
          <a:endParaRPr lang="en-US"/>
        </a:p>
      </dgm:t>
    </dgm:pt>
    <dgm:pt modelId="{BB2071B6-9B72-4666-8089-6C489CB5ABBB}" type="sibTrans" cxnId="{5CC45722-2F95-47CF-8846-4291F659D4A1}">
      <dgm:prSet/>
      <dgm:spPr/>
      <dgm:t>
        <a:bodyPr/>
        <a:lstStyle/>
        <a:p>
          <a:endParaRPr lang="en-US"/>
        </a:p>
      </dgm:t>
    </dgm:pt>
    <dgm:pt modelId="{0BAC1F2C-5E1A-4833-9517-CD6F4BFC3AD5}">
      <dgm:prSet/>
      <dgm:spPr/>
      <dgm:t>
        <a:bodyPr/>
        <a:lstStyle/>
        <a:p>
          <a:r>
            <a:rPr lang="en-US" dirty="0" smtClean="0"/>
            <a:t>VID current data s=0.12</a:t>
          </a:r>
          <a:endParaRPr lang="en-US" dirty="0"/>
        </a:p>
      </dgm:t>
    </dgm:pt>
    <dgm:pt modelId="{79E95A79-6280-489C-A37F-FECA619F6339}" type="parTrans" cxnId="{9029BD39-65D1-46DB-81BE-DF305FABA7EF}">
      <dgm:prSet/>
      <dgm:spPr/>
      <dgm:t>
        <a:bodyPr/>
        <a:lstStyle/>
        <a:p>
          <a:endParaRPr lang="en-US"/>
        </a:p>
      </dgm:t>
    </dgm:pt>
    <dgm:pt modelId="{DD8431BC-CCDE-42F8-B521-0EA8118DB872}" type="sibTrans" cxnId="{9029BD39-65D1-46DB-81BE-DF305FABA7EF}">
      <dgm:prSet/>
      <dgm:spPr/>
      <dgm:t>
        <a:bodyPr/>
        <a:lstStyle/>
        <a:p>
          <a:endParaRPr lang="en-US"/>
        </a:p>
      </dgm:t>
    </dgm:pt>
    <dgm:pt modelId="{FFFB1376-B9A1-4D7A-A484-928FACBED93D}">
      <dgm:prSet/>
      <dgm:spPr/>
      <dgm:t>
        <a:bodyPr/>
        <a:lstStyle/>
        <a:p>
          <a:endParaRPr lang="en-US" dirty="0"/>
        </a:p>
      </dgm:t>
    </dgm:pt>
    <dgm:pt modelId="{EEE12F22-3C51-42D0-A3BC-C9A1D6B370DF}" type="parTrans" cxnId="{4A8100D0-E4AC-4D0D-BBBB-F4F4EC48C72B}">
      <dgm:prSet/>
      <dgm:spPr/>
      <dgm:t>
        <a:bodyPr/>
        <a:lstStyle/>
        <a:p>
          <a:endParaRPr lang="en-US"/>
        </a:p>
      </dgm:t>
    </dgm:pt>
    <dgm:pt modelId="{22E11B7F-E866-41F5-B64A-483EC37D18D0}" type="sibTrans" cxnId="{4A8100D0-E4AC-4D0D-BBBB-F4F4EC48C72B}">
      <dgm:prSet/>
      <dgm:spPr/>
      <dgm:t>
        <a:bodyPr/>
        <a:lstStyle/>
        <a:p>
          <a:endParaRPr lang="en-US"/>
        </a:p>
      </dgm:t>
    </dgm:pt>
    <dgm:pt modelId="{725F7028-18F8-4D0F-B685-D23DB965FF86}">
      <dgm:prSet/>
      <dgm:spPr/>
      <dgm:t>
        <a:bodyPr/>
        <a:lstStyle/>
        <a:p>
          <a:r>
            <a:rPr lang="en-US" dirty="0" smtClean="0"/>
            <a:t>r = 0.72</a:t>
          </a:r>
          <a:endParaRPr lang="en-US" dirty="0"/>
        </a:p>
      </dgm:t>
    </dgm:pt>
    <dgm:pt modelId="{002E08C5-0F81-4063-9C23-589C07E76076}" type="parTrans" cxnId="{DDD99EE1-C274-40D0-83A4-81713F2D64DE}">
      <dgm:prSet/>
      <dgm:spPr/>
      <dgm:t>
        <a:bodyPr/>
        <a:lstStyle/>
        <a:p>
          <a:endParaRPr lang="en-US"/>
        </a:p>
      </dgm:t>
    </dgm:pt>
    <dgm:pt modelId="{DAE52659-6AB3-419F-9292-C1BC575C9790}" type="sibTrans" cxnId="{DDD99EE1-C274-40D0-83A4-81713F2D64DE}">
      <dgm:prSet/>
      <dgm:spPr/>
      <dgm:t>
        <a:bodyPr/>
        <a:lstStyle/>
        <a:p>
          <a:endParaRPr lang="en-US"/>
        </a:p>
      </dgm:t>
    </dgm:pt>
    <dgm:pt modelId="{5F51FDE1-366F-4BAB-8FBC-3485B9061FAC}" type="pres">
      <dgm:prSet presAssocID="{714BD021-A3B4-4964-AEE8-E92B8E2221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54E5CC-81E6-40BC-94C5-71C45AB03866}" type="pres">
      <dgm:prSet presAssocID="{8A830B33-C5F1-4341-AC4F-4C4F629A3109}" presName="composite" presStyleCnt="0"/>
      <dgm:spPr/>
    </dgm:pt>
    <dgm:pt modelId="{3F57E903-7D79-4DED-B98E-CD4CFBD17C59}" type="pres">
      <dgm:prSet presAssocID="{8A830B33-C5F1-4341-AC4F-4C4F629A310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97163-199E-44D9-BB8A-E19C32166280}" type="pres">
      <dgm:prSet presAssocID="{8A830B33-C5F1-4341-AC4F-4C4F629A310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00156-E55E-49ED-9BCB-20991C207948}" type="pres">
      <dgm:prSet presAssocID="{FA17D9C3-AE7A-4450-BB06-AD06737E2309}" presName="space" presStyleCnt="0"/>
      <dgm:spPr/>
    </dgm:pt>
    <dgm:pt modelId="{F8FD4E90-5F5F-4A15-9913-E3FD768B3D92}" type="pres">
      <dgm:prSet presAssocID="{AF393914-1516-4B2F-921E-E6FF1849AD03}" presName="composite" presStyleCnt="0"/>
      <dgm:spPr/>
    </dgm:pt>
    <dgm:pt modelId="{735ECE8A-AC97-4691-8303-C9AE32962C77}" type="pres">
      <dgm:prSet presAssocID="{AF393914-1516-4B2F-921E-E6FF1849AD0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FBD9E-FF3E-4A80-BA1D-DE031707FAF8}" type="pres">
      <dgm:prSet presAssocID="{AF393914-1516-4B2F-921E-E6FF1849AD0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D02FE-9866-4FA6-8847-D49B26343A3A}" type="pres">
      <dgm:prSet presAssocID="{5B2F8CB2-8841-44FE-A102-1F42F0CB3DFA}" presName="space" presStyleCnt="0"/>
      <dgm:spPr/>
    </dgm:pt>
    <dgm:pt modelId="{A934474D-75DB-43F3-953A-E4867F076494}" type="pres">
      <dgm:prSet presAssocID="{16823C7C-41E6-48D1-86E1-7C0660F75195}" presName="composite" presStyleCnt="0"/>
      <dgm:spPr/>
    </dgm:pt>
    <dgm:pt modelId="{FB2E8F62-D1C4-4C90-ABBA-4CA122FDAE37}" type="pres">
      <dgm:prSet presAssocID="{16823C7C-41E6-48D1-86E1-7C0660F7519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ADEB9-8AD4-430A-9E4B-4DE32D3CFAC4}" type="pres">
      <dgm:prSet presAssocID="{16823C7C-41E6-48D1-86E1-7C0660F7519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5CF608-2AE3-4052-B006-E6E621EDF6E9}" type="presOf" srcId="{EAE98643-544E-4788-9876-82A226E9213D}" destId="{CF897163-199E-44D9-BB8A-E19C32166280}" srcOrd="0" destOrd="0" presId="urn:microsoft.com/office/officeart/2005/8/layout/hList1"/>
    <dgm:cxn modelId="{2197CE74-F039-4014-B10E-B9E37F0E19F7}" type="presOf" srcId="{16823C7C-41E6-48D1-86E1-7C0660F75195}" destId="{FB2E8F62-D1C4-4C90-ABBA-4CA122FDAE37}" srcOrd="0" destOrd="0" presId="urn:microsoft.com/office/officeart/2005/8/layout/hList1"/>
    <dgm:cxn modelId="{4A8100D0-E4AC-4D0D-BBBB-F4F4EC48C72B}" srcId="{8A830B33-C5F1-4341-AC4F-4C4F629A3109}" destId="{FFFB1376-B9A1-4D7A-A484-928FACBED93D}" srcOrd="1" destOrd="0" parTransId="{EEE12F22-3C51-42D0-A3BC-C9A1D6B370DF}" sibTransId="{22E11B7F-E866-41F5-B64A-483EC37D18D0}"/>
    <dgm:cxn modelId="{46C1F212-092E-4BD8-BEF1-4FB1DEECBF44}" srcId="{8A830B33-C5F1-4341-AC4F-4C4F629A3109}" destId="{EB8C0E81-D7CE-432D-AE19-ED301702514A}" srcOrd="3" destOrd="0" parTransId="{836F7304-BF36-457D-B9F7-C971D515F786}" sibTransId="{DE34D439-1277-49E7-8D55-9F44D896039A}"/>
    <dgm:cxn modelId="{A9F1E5D2-61AC-4E0C-93B5-60C5B4FC74DB}" type="presOf" srcId="{0BAC1F2C-5E1A-4833-9517-CD6F4BFC3AD5}" destId="{CF897163-199E-44D9-BB8A-E19C32166280}" srcOrd="0" destOrd="4" presId="urn:microsoft.com/office/officeart/2005/8/layout/hList1"/>
    <dgm:cxn modelId="{8085149C-E553-4DFD-A2CC-FAB9B467F076}" type="presOf" srcId="{725F7028-18F8-4D0F-B685-D23DB965FF86}" destId="{26AFBD9E-FF3E-4A80-BA1D-DE031707FAF8}" srcOrd="0" destOrd="1" presId="urn:microsoft.com/office/officeart/2005/8/layout/hList1"/>
    <dgm:cxn modelId="{15AF4026-D101-449A-AAF1-86187E09B8D9}" type="presOf" srcId="{3ED0689E-F023-4A92-B497-8E649FC93592}" destId="{075ADEB9-8AD4-430A-9E4B-4DE32D3CFAC4}" srcOrd="0" destOrd="0" presId="urn:microsoft.com/office/officeart/2005/8/layout/hList1"/>
    <dgm:cxn modelId="{0485DAF9-5740-40B3-85A4-2BD9790C3C55}" type="presOf" srcId="{8A830B33-C5F1-4341-AC4F-4C4F629A3109}" destId="{3F57E903-7D79-4DED-B98E-CD4CFBD17C59}" srcOrd="0" destOrd="0" presId="urn:microsoft.com/office/officeart/2005/8/layout/hList1"/>
    <dgm:cxn modelId="{70E3DF10-59C0-4A04-99CE-C18BE5904CD8}" srcId="{16823C7C-41E6-48D1-86E1-7C0660F75195}" destId="{3ED0689E-F023-4A92-B497-8E649FC93592}" srcOrd="0" destOrd="0" parTransId="{47296FB3-3E3C-4E22-BA53-35F6BD4D6B55}" sibTransId="{BEA47CD5-5066-4B0D-8DF6-85F071BEB22B}"/>
    <dgm:cxn modelId="{169E444F-C640-45E8-B990-3015A2AC1265}" srcId="{714BD021-A3B4-4964-AEE8-E92B8E22210B}" destId="{8A830B33-C5F1-4341-AC4F-4C4F629A3109}" srcOrd="0" destOrd="0" parTransId="{7A9E21D7-937E-4F2E-BD07-2454B4677707}" sibTransId="{FA17D9C3-AE7A-4450-BB06-AD06737E2309}"/>
    <dgm:cxn modelId="{8D6AFDC0-50D0-4324-9295-F100EE6752F1}" srcId="{714BD021-A3B4-4964-AEE8-E92B8E22210B}" destId="{AF393914-1516-4B2F-921E-E6FF1849AD03}" srcOrd="1" destOrd="0" parTransId="{9790CA7D-85BE-4C86-BF2B-272F7A3866D9}" sibTransId="{5B2F8CB2-8841-44FE-A102-1F42F0CB3DFA}"/>
    <dgm:cxn modelId="{F4D9E287-4F0F-475B-A512-1DD672704783}" srcId="{8A830B33-C5F1-4341-AC4F-4C4F629A3109}" destId="{EAE98643-544E-4788-9876-82A226E9213D}" srcOrd="0" destOrd="0" parTransId="{6ED8C093-B9AA-4601-A539-AD7C997358A1}" sibTransId="{994DBA1B-58E2-45B7-B628-4DBE16E0F365}"/>
    <dgm:cxn modelId="{03F90B6A-9AC8-4301-B19A-9FE4691D968B}" type="presOf" srcId="{8541F1B9-3C2B-46DC-88B1-9957D01A0EF5}" destId="{075ADEB9-8AD4-430A-9E4B-4DE32D3CFAC4}" srcOrd="0" destOrd="1" presId="urn:microsoft.com/office/officeart/2005/8/layout/hList1"/>
    <dgm:cxn modelId="{9029BD39-65D1-46DB-81BE-DF305FABA7EF}" srcId="{8A830B33-C5F1-4341-AC4F-4C4F629A3109}" destId="{0BAC1F2C-5E1A-4833-9517-CD6F4BFC3AD5}" srcOrd="4" destOrd="0" parTransId="{79E95A79-6280-489C-A37F-FECA619F6339}" sibTransId="{DD8431BC-CCDE-42F8-B521-0EA8118DB872}"/>
    <dgm:cxn modelId="{2F49ECC3-5211-4CCB-BC34-3EFAAF821098}" srcId="{AF393914-1516-4B2F-921E-E6FF1849AD03}" destId="{11AEB93B-B340-4FDB-A022-2639BAF766CA}" srcOrd="0" destOrd="0" parTransId="{5B31C19A-C9F7-4138-84D7-728557FFD060}" sibTransId="{52111612-BF35-4FF1-9382-88B39386B49F}"/>
    <dgm:cxn modelId="{54ABBDB2-E2EA-448E-A55E-E521032A0D0D}" type="presOf" srcId="{714BD021-A3B4-4964-AEE8-E92B8E22210B}" destId="{5F51FDE1-366F-4BAB-8FBC-3485B9061FAC}" srcOrd="0" destOrd="0" presId="urn:microsoft.com/office/officeart/2005/8/layout/hList1"/>
    <dgm:cxn modelId="{BA75F042-3018-4D1C-8F51-1C0394654A54}" type="presOf" srcId="{4FB98CD2-E203-4C2B-AEA3-E9CE637D056A}" destId="{CF897163-199E-44D9-BB8A-E19C32166280}" srcOrd="0" destOrd="2" presId="urn:microsoft.com/office/officeart/2005/8/layout/hList1"/>
    <dgm:cxn modelId="{4FC16530-DF73-4819-BC09-7EA05864D518}" type="presOf" srcId="{EB8C0E81-D7CE-432D-AE19-ED301702514A}" destId="{CF897163-199E-44D9-BB8A-E19C32166280}" srcOrd="0" destOrd="3" presId="urn:microsoft.com/office/officeart/2005/8/layout/hList1"/>
    <dgm:cxn modelId="{2E372629-A1DD-4D26-ACD7-F0EAB2EDE636}" srcId="{714BD021-A3B4-4964-AEE8-E92B8E22210B}" destId="{16823C7C-41E6-48D1-86E1-7C0660F75195}" srcOrd="2" destOrd="0" parTransId="{8E376BF0-E81D-482E-B88D-8686C0FEEE88}" sibTransId="{28B4852C-C9EC-489E-9CE8-2F3698FB58AF}"/>
    <dgm:cxn modelId="{760033DD-4288-4ADC-B07D-20B637988B53}" srcId="{16823C7C-41E6-48D1-86E1-7C0660F75195}" destId="{8541F1B9-3C2B-46DC-88B1-9957D01A0EF5}" srcOrd="1" destOrd="0" parTransId="{5DFC2DDE-AA52-4EA9-949A-ECAC207A8AD8}" sibTransId="{1D2C2CC1-685A-42B2-8D66-736D47821958}"/>
    <dgm:cxn modelId="{6D1FF979-F79F-4574-9422-9AA043B8AA61}" type="presOf" srcId="{11AEB93B-B340-4FDB-A022-2639BAF766CA}" destId="{26AFBD9E-FF3E-4A80-BA1D-DE031707FAF8}" srcOrd="0" destOrd="0" presId="urn:microsoft.com/office/officeart/2005/8/layout/hList1"/>
    <dgm:cxn modelId="{E5019869-7B4D-4C2F-8EB3-9900149191C3}" type="presOf" srcId="{FFFB1376-B9A1-4D7A-A484-928FACBED93D}" destId="{CF897163-199E-44D9-BB8A-E19C32166280}" srcOrd="0" destOrd="1" presId="urn:microsoft.com/office/officeart/2005/8/layout/hList1"/>
    <dgm:cxn modelId="{5CC45722-2F95-47CF-8846-4291F659D4A1}" srcId="{8A830B33-C5F1-4341-AC4F-4C4F629A3109}" destId="{4FB98CD2-E203-4C2B-AEA3-E9CE637D056A}" srcOrd="2" destOrd="0" parTransId="{AACC003F-A15D-4E75-AE47-9FA8C4501901}" sibTransId="{BB2071B6-9B72-4666-8089-6C489CB5ABBB}"/>
    <dgm:cxn modelId="{DDD99EE1-C274-40D0-83A4-81713F2D64DE}" srcId="{AF393914-1516-4B2F-921E-E6FF1849AD03}" destId="{725F7028-18F8-4D0F-B685-D23DB965FF86}" srcOrd="1" destOrd="0" parTransId="{002E08C5-0F81-4063-9C23-589C07E76076}" sibTransId="{DAE52659-6AB3-419F-9292-C1BC575C9790}"/>
    <dgm:cxn modelId="{F1CCE18D-D666-4C81-8FA8-66EAFBBAEECB}" type="presOf" srcId="{AF393914-1516-4B2F-921E-E6FF1849AD03}" destId="{735ECE8A-AC97-4691-8303-C9AE32962C77}" srcOrd="0" destOrd="0" presId="urn:microsoft.com/office/officeart/2005/8/layout/hList1"/>
    <dgm:cxn modelId="{A8150072-B892-42B0-9A8D-BC647ABB8905}" type="presParOf" srcId="{5F51FDE1-366F-4BAB-8FBC-3485B9061FAC}" destId="{D054E5CC-81E6-40BC-94C5-71C45AB03866}" srcOrd="0" destOrd="0" presId="urn:microsoft.com/office/officeart/2005/8/layout/hList1"/>
    <dgm:cxn modelId="{797D605E-1281-4649-9361-33B1ABB2ADC4}" type="presParOf" srcId="{D054E5CC-81E6-40BC-94C5-71C45AB03866}" destId="{3F57E903-7D79-4DED-B98E-CD4CFBD17C59}" srcOrd="0" destOrd="0" presId="urn:microsoft.com/office/officeart/2005/8/layout/hList1"/>
    <dgm:cxn modelId="{CFC499B2-04FD-4823-8BC8-C84C46F9BAAE}" type="presParOf" srcId="{D054E5CC-81E6-40BC-94C5-71C45AB03866}" destId="{CF897163-199E-44D9-BB8A-E19C32166280}" srcOrd="1" destOrd="0" presId="urn:microsoft.com/office/officeart/2005/8/layout/hList1"/>
    <dgm:cxn modelId="{9D84B3D9-0491-41D9-86A7-2D825BAE4298}" type="presParOf" srcId="{5F51FDE1-366F-4BAB-8FBC-3485B9061FAC}" destId="{56600156-E55E-49ED-9BCB-20991C207948}" srcOrd="1" destOrd="0" presId="urn:microsoft.com/office/officeart/2005/8/layout/hList1"/>
    <dgm:cxn modelId="{B36BBFE4-F423-41F8-BB5A-18D0457AF1BB}" type="presParOf" srcId="{5F51FDE1-366F-4BAB-8FBC-3485B9061FAC}" destId="{F8FD4E90-5F5F-4A15-9913-E3FD768B3D92}" srcOrd="2" destOrd="0" presId="urn:microsoft.com/office/officeart/2005/8/layout/hList1"/>
    <dgm:cxn modelId="{2254A363-6FB6-43CA-9FD3-BA647A77CF46}" type="presParOf" srcId="{F8FD4E90-5F5F-4A15-9913-E3FD768B3D92}" destId="{735ECE8A-AC97-4691-8303-C9AE32962C77}" srcOrd="0" destOrd="0" presId="urn:microsoft.com/office/officeart/2005/8/layout/hList1"/>
    <dgm:cxn modelId="{FC2DA0D1-5F4F-432E-AE32-FE5A85871ACF}" type="presParOf" srcId="{F8FD4E90-5F5F-4A15-9913-E3FD768B3D92}" destId="{26AFBD9E-FF3E-4A80-BA1D-DE031707FAF8}" srcOrd="1" destOrd="0" presId="urn:microsoft.com/office/officeart/2005/8/layout/hList1"/>
    <dgm:cxn modelId="{2D4B067A-F7CA-40EE-B3BC-87B07244AC18}" type="presParOf" srcId="{5F51FDE1-366F-4BAB-8FBC-3485B9061FAC}" destId="{357D02FE-9866-4FA6-8847-D49B26343A3A}" srcOrd="3" destOrd="0" presId="urn:microsoft.com/office/officeart/2005/8/layout/hList1"/>
    <dgm:cxn modelId="{FA62E1F9-7704-4CDD-B875-385C8E304196}" type="presParOf" srcId="{5F51FDE1-366F-4BAB-8FBC-3485B9061FAC}" destId="{A934474D-75DB-43F3-953A-E4867F076494}" srcOrd="4" destOrd="0" presId="urn:microsoft.com/office/officeart/2005/8/layout/hList1"/>
    <dgm:cxn modelId="{1C7A19BB-7B9D-4097-BDB4-35435AC9C494}" type="presParOf" srcId="{A934474D-75DB-43F3-953A-E4867F076494}" destId="{FB2E8F62-D1C4-4C90-ABBA-4CA122FDAE37}" srcOrd="0" destOrd="0" presId="urn:microsoft.com/office/officeart/2005/8/layout/hList1"/>
    <dgm:cxn modelId="{C328BD4B-0836-4EB5-87AD-444CD4D26BE0}" type="presParOf" srcId="{A934474D-75DB-43F3-953A-E4867F076494}" destId="{075ADEB9-8AD4-430A-9E4B-4DE32D3CFA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4BD021-A3B4-4964-AEE8-E92B8E22210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830B33-C5F1-4341-AC4F-4C4F629A3109}">
      <dgm:prSet phldrT="[Text]"/>
      <dgm:spPr/>
      <dgm:t>
        <a:bodyPr/>
        <a:lstStyle/>
        <a:p>
          <a:r>
            <a:rPr lang="en-US" dirty="0" smtClean="0"/>
            <a:t>Model RMSE</a:t>
          </a:r>
        </a:p>
      </dgm:t>
    </dgm:pt>
    <dgm:pt modelId="{7A9E21D7-937E-4F2E-BD07-2454B4677707}" type="parTrans" cxnId="{169E444F-C640-45E8-B990-3015A2AC1265}">
      <dgm:prSet/>
      <dgm:spPr/>
      <dgm:t>
        <a:bodyPr/>
        <a:lstStyle/>
        <a:p>
          <a:endParaRPr lang="en-US"/>
        </a:p>
      </dgm:t>
    </dgm:pt>
    <dgm:pt modelId="{FA17D9C3-AE7A-4450-BB06-AD06737E2309}" type="sibTrans" cxnId="{169E444F-C640-45E8-B990-3015A2AC1265}">
      <dgm:prSet/>
      <dgm:spPr/>
      <dgm:t>
        <a:bodyPr/>
        <a:lstStyle/>
        <a:p>
          <a:endParaRPr lang="en-US"/>
        </a:p>
      </dgm:t>
    </dgm:pt>
    <dgm:pt modelId="{AF393914-1516-4B2F-921E-E6FF1849AD03}">
      <dgm:prSet phldrT="[Text]"/>
      <dgm:spPr/>
      <dgm:t>
        <a:bodyPr/>
        <a:lstStyle/>
        <a:p>
          <a:r>
            <a:rPr lang="en-US" dirty="0" smtClean="0"/>
            <a:t>Repeatability</a:t>
          </a:r>
        </a:p>
      </dgm:t>
    </dgm:pt>
    <dgm:pt modelId="{9790CA7D-85BE-4C86-BF2B-272F7A3866D9}" type="parTrans" cxnId="{8D6AFDC0-50D0-4324-9295-F100EE6752F1}">
      <dgm:prSet/>
      <dgm:spPr/>
      <dgm:t>
        <a:bodyPr/>
        <a:lstStyle/>
        <a:p>
          <a:endParaRPr lang="en-US"/>
        </a:p>
      </dgm:t>
    </dgm:pt>
    <dgm:pt modelId="{5B2F8CB2-8841-44FE-A102-1F42F0CB3DFA}" type="sibTrans" cxnId="{8D6AFDC0-50D0-4324-9295-F100EE6752F1}">
      <dgm:prSet/>
      <dgm:spPr/>
      <dgm:t>
        <a:bodyPr/>
        <a:lstStyle/>
        <a:p>
          <a:endParaRPr lang="en-US"/>
        </a:p>
      </dgm:t>
    </dgm:pt>
    <dgm:pt modelId="{16823C7C-41E6-48D1-86E1-7C0660F75195}">
      <dgm:prSet phldrT="[Text]"/>
      <dgm:spPr/>
      <dgm:t>
        <a:bodyPr/>
        <a:lstStyle/>
        <a:p>
          <a:r>
            <a:rPr lang="en-US" dirty="0" smtClean="0"/>
            <a:t>Reproducibility</a:t>
          </a:r>
          <a:endParaRPr lang="en-US" dirty="0"/>
        </a:p>
      </dgm:t>
    </dgm:pt>
    <dgm:pt modelId="{8E376BF0-E81D-482E-B88D-8686C0FEEE88}" type="parTrans" cxnId="{2E372629-A1DD-4D26-ACD7-F0EAB2EDE636}">
      <dgm:prSet/>
      <dgm:spPr/>
      <dgm:t>
        <a:bodyPr/>
        <a:lstStyle/>
        <a:p>
          <a:endParaRPr lang="en-US"/>
        </a:p>
      </dgm:t>
    </dgm:pt>
    <dgm:pt modelId="{28B4852C-C9EC-489E-9CE8-2F3698FB58AF}" type="sibTrans" cxnId="{2E372629-A1DD-4D26-ACD7-F0EAB2EDE636}">
      <dgm:prSet/>
      <dgm:spPr/>
      <dgm:t>
        <a:bodyPr/>
        <a:lstStyle/>
        <a:p>
          <a:endParaRPr lang="en-US"/>
        </a:p>
      </dgm:t>
    </dgm:pt>
    <dgm:pt modelId="{11AEB93B-B340-4FDB-A022-2639BAF766CA}">
      <dgm:prSet/>
      <dgm:spPr/>
      <dgm:t>
        <a:bodyPr/>
        <a:lstStyle/>
        <a:p>
          <a:r>
            <a:rPr lang="en-US" dirty="0" smtClean="0"/>
            <a:t>s = 0.29</a:t>
          </a:r>
          <a:endParaRPr lang="en-US" dirty="0"/>
        </a:p>
      </dgm:t>
    </dgm:pt>
    <dgm:pt modelId="{5B31C19A-C9F7-4138-84D7-728557FFD060}" type="parTrans" cxnId="{2F49ECC3-5211-4CCB-BC34-3EFAAF821098}">
      <dgm:prSet/>
      <dgm:spPr/>
      <dgm:t>
        <a:bodyPr/>
        <a:lstStyle/>
        <a:p>
          <a:endParaRPr lang="en-US"/>
        </a:p>
      </dgm:t>
    </dgm:pt>
    <dgm:pt modelId="{52111612-BF35-4FF1-9382-88B39386B49F}" type="sibTrans" cxnId="{2F49ECC3-5211-4CCB-BC34-3EFAAF821098}">
      <dgm:prSet/>
      <dgm:spPr/>
      <dgm:t>
        <a:bodyPr/>
        <a:lstStyle/>
        <a:p>
          <a:endParaRPr lang="en-US"/>
        </a:p>
      </dgm:t>
    </dgm:pt>
    <dgm:pt modelId="{3ED0689E-F023-4A92-B497-8E649FC93592}">
      <dgm:prSet/>
      <dgm:spPr/>
      <dgm:t>
        <a:bodyPr/>
        <a:lstStyle/>
        <a:p>
          <a:r>
            <a:rPr lang="en-US" dirty="0" smtClean="0"/>
            <a:t>s = 0.31</a:t>
          </a:r>
          <a:endParaRPr lang="en-US" dirty="0"/>
        </a:p>
      </dgm:t>
    </dgm:pt>
    <dgm:pt modelId="{47296FB3-3E3C-4E22-BA53-35F6BD4D6B55}" type="parTrans" cxnId="{70E3DF10-59C0-4A04-99CE-C18BE5904CD8}">
      <dgm:prSet/>
      <dgm:spPr/>
      <dgm:t>
        <a:bodyPr/>
        <a:lstStyle/>
        <a:p>
          <a:endParaRPr lang="en-US"/>
        </a:p>
      </dgm:t>
    </dgm:pt>
    <dgm:pt modelId="{BEA47CD5-5066-4B0D-8DF6-85F071BEB22B}" type="sibTrans" cxnId="{70E3DF10-59C0-4A04-99CE-C18BE5904CD8}">
      <dgm:prSet/>
      <dgm:spPr/>
      <dgm:t>
        <a:bodyPr/>
        <a:lstStyle/>
        <a:p>
          <a:endParaRPr lang="en-US"/>
        </a:p>
      </dgm:t>
    </dgm:pt>
    <dgm:pt modelId="{8541F1B9-3C2B-46DC-88B1-9957D01A0EF5}">
      <dgm:prSet/>
      <dgm:spPr/>
      <dgm:t>
        <a:bodyPr/>
        <a:lstStyle/>
        <a:p>
          <a:r>
            <a:rPr lang="en-US" dirty="0" smtClean="0"/>
            <a:t>R = 0.87</a:t>
          </a:r>
          <a:endParaRPr lang="en-US" dirty="0"/>
        </a:p>
      </dgm:t>
    </dgm:pt>
    <dgm:pt modelId="{5DFC2DDE-AA52-4EA9-949A-ECAC207A8AD8}" type="parTrans" cxnId="{760033DD-4288-4ADC-B07D-20B637988B53}">
      <dgm:prSet/>
      <dgm:spPr/>
      <dgm:t>
        <a:bodyPr/>
        <a:lstStyle/>
        <a:p>
          <a:endParaRPr lang="en-US"/>
        </a:p>
      </dgm:t>
    </dgm:pt>
    <dgm:pt modelId="{1D2C2CC1-685A-42B2-8D66-736D47821958}" type="sibTrans" cxnId="{760033DD-4288-4ADC-B07D-20B637988B53}">
      <dgm:prSet/>
      <dgm:spPr/>
      <dgm:t>
        <a:bodyPr/>
        <a:lstStyle/>
        <a:p>
          <a:endParaRPr lang="en-US"/>
        </a:p>
      </dgm:t>
    </dgm:pt>
    <dgm:pt modelId="{EAE98643-544E-4788-9876-82A226E9213D}">
      <dgm:prSet/>
      <dgm:spPr/>
      <dgm:t>
        <a:bodyPr/>
        <a:lstStyle/>
        <a:p>
          <a:r>
            <a:rPr lang="en-US" dirty="0" smtClean="0"/>
            <a:t>s = 0.29</a:t>
          </a:r>
          <a:endParaRPr lang="en-US" dirty="0"/>
        </a:p>
      </dgm:t>
    </dgm:pt>
    <dgm:pt modelId="{6ED8C093-B9AA-4601-A539-AD7C997358A1}" type="parTrans" cxnId="{F4D9E287-4F0F-475B-A512-1DD672704783}">
      <dgm:prSet/>
      <dgm:spPr/>
      <dgm:t>
        <a:bodyPr/>
        <a:lstStyle/>
        <a:p>
          <a:endParaRPr lang="en-US"/>
        </a:p>
      </dgm:t>
    </dgm:pt>
    <dgm:pt modelId="{994DBA1B-58E2-45B7-B628-4DBE16E0F365}" type="sibTrans" cxnId="{F4D9E287-4F0F-475B-A512-1DD672704783}">
      <dgm:prSet/>
      <dgm:spPr/>
      <dgm:t>
        <a:bodyPr/>
        <a:lstStyle/>
        <a:p>
          <a:endParaRPr lang="en-US"/>
        </a:p>
      </dgm:t>
    </dgm:pt>
    <dgm:pt modelId="{EB8C0E81-D7CE-432D-AE19-ED301702514A}">
      <dgm:prSet/>
      <dgm:spPr/>
      <dgm:t>
        <a:bodyPr/>
        <a:lstStyle/>
        <a:p>
          <a:r>
            <a:rPr lang="en-US" dirty="0" smtClean="0"/>
            <a:t>VID Precision Matrix s=0.16</a:t>
          </a:r>
          <a:endParaRPr lang="en-US" dirty="0"/>
        </a:p>
      </dgm:t>
    </dgm:pt>
    <dgm:pt modelId="{836F7304-BF36-457D-B9F7-C971D515F786}" type="parTrans" cxnId="{46C1F212-092E-4BD8-BEF1-4FB1DEECBF44}">
      <dgm:prSet/>
      <dgm:spPr/>
      <dgm:t>
        <a:bodyPr/>
        <a:lstStyle/>
        <a:p>
          <a:endParaRPr lang="en-US"/>
        </a:p>
      </dgm:t>
    </dgm:pt>
    <dgm:pt modelId="{DE34D439-1277-49E7-8D55-9F44D896039A}" type="sibTrans" cxnId="{46C1F212-092E-4BD8-BEF1-4FB1DEECBF44}">
      <dgm:prSet/>
      <dgm:spPr/>
      <dgm:t>
        <a:bodyPr/>
        <a:lstStyle/>
        <a:p>
          <a:endParaRPr lang="en-US"/>
        </a:p>
      </dgm:t>
    </dgm:pt>
    <dgm:pt modelId="{4FB98CD2-E203-4C2B-AEA3-E9CE637D056A}">
      <dgm:prSet/>
      <dgm:spPr/>
      <dgm:t>
        <a:bodyPr/>
        <a:lstStyle/>
        <a:p>
          <a:r>
            <a:rPr lang="en-US" dirty="0" smtClean="0"/>
            <a:t>VIE Prove-out s=0.16</a:t>
          </a:r>
          <a:endParaRPr lang="en-US" dirty="0"/>
        </a:p>
      </dgm:t>
    </dgm:pt>
    <dgm:pt modelId="{AACC003F-A15D-4E75-AE47-9FA8C4501901}" type="parTrans" cxnId="{5CC45722-2F95-47CF-8846-4291F659D4A1}">
      <dgm:prSet/>
      <dgm:spPr/>
      <dgm:t>
        <a:bodyPr/>
        <a:lstStyle/>
        <a:p>
          <a:endParaRPr lang="en-US"/>
        </a:p>
      </dgm:t>
    </dgm:pt>
    <dgm:pt modelId="{BB2071B6-9B72-4666-8089-6C489CB5ABBB}" type="sibTrans" cxnId="{5CC45722-2F95-47CF-8846-4291F659D4A1}">
      <dgm:prSet/>
      <dgm:spPr/>
      <dgm:t>
        <a:bodyPr/>
        <a:lstStyle/>
        <a:p>
          <a:endParaRPr lang="en-US"/>
        </a:p>
      </dgm:t>
    </dgm:pt>
    <dgm:pt modelId="{0BAC1F2C-5E1A-4833-9517-CD6F4BFC3AD5}">
      <dgm:prSet/>
      <dgm:spPr/>
      <dgm:t>
        <a:bodyPr/>
        <a:lstStyle/>
        <a:p>
          <a:r>
            <a:rPr lang="en-US" dirty="0" smtClean="0"/>
            <a:t>VID current data s=0.13</a:t>
          </a:r>
          <a:endParaRPr lang="en-US" dirty="0"/>
        </a:p>
      </dgm:t>
    </dgm:pt>
    <dgm:pt modelId="{79E95A79-6280-489C-A37F-FECA619F6339}" type="parTrans" cxnId="{9029BD39-65D1-46DB-81BE-DF305FABA7EF}">
      <dgm:prSet/>
      <dgm:spPr/>
      <dgm:t>
        <a:bodyPr/>
        <a:lstStyle/>
        <a:p>
          <a:endParaRPr lang="en-US"/>
        </a:p>
      </dgm:t>
    </dgm:pt>
    <dgm:pt modelId="{DD8431BC-CCDE-42F8-B521-0EA8118DB872}" type="sibTrans" cxnId="{9029BD39-65D1-46DB-81BE-DF305FABA7EF}">
      <dgm:prSet/>
      <dgm:spPr/>
      <dgm:t>
        <a:bodyPr/>
        <a:lstStyle/>
        <a:p>
          <a:endParaRPr lang="en-US"/>
        </a:p>
      </dgm:t>
    </dgm:pt>
    <dgm:pt modelId="{FFFB1376-B9A1-4D7A-A484-928FACBED93D}">
      <dgm:prSet/>
      <dgm:spPr/>
      <dgm:t>
        <a:bodyPr/>
        <a:lstStyle/>
        <a:p>
          <a:endParaRPr lang="en-US" dirty="0"/>
        </a:p>
      </dgm:t>
    </dgm:pt>
    <dgm:pt modelId="{EEE12F22-3C51-42D0-A3BC-C9A1D6B370DF}" type="parTrans" cxnId="{4A8100D0-E4AC-4D0D-BBBB-F4F4EC48C72B}">
      <dgm:prSet/>
      <dgm:spPr/>
      <dgm:t>
        <a:bodyPr/>
        <a:lstStyle/>
        <a:p>
          <a:endParaRPr lang="en-US"/>
        </a:p>
      </dgm:t>
    </dgm:pt>
    <dgm:pt modelId="{22E11B7F-E866-41F5-B64A-483EC37D18D0}" type="sibTrans" cxnId="{4A8100D0-E4AC-4D0D-BBBB-F4F4EC48C72B}">
      <dgm:prSet/>
      <dgm:spPr/>
      <dgm:t>
        <a:bodyPr/>
        <a:lstStyle/>
        <a:p>
          <a:endParaRPr lang="en-US"/>
        </a:p>
      </dgm:t>
    </dgm:pt>
    <dgm:pt modelId="{725F7028-18F8-4D0F-B685-D23DB965FF86}">
      <dgm:prSet/>
      <dgm:spPr/>
      <dgm:t>
        <a:bodyPr/>
        <a:lstStyle/>
        <a:p>
          <a:r>
            <a:rPr lang="en-US" dirty="0" smtClean="0"/>
            <a:t>r = 0.81</a:t>
          </a:r>
          <a:endParaRPr lang="en-US" dirty="0"/>
        </a:p>
      </dgm:t>
    </dgm:pt>
    <dgm:pt modelId="{002E08C5-0F81-4063-9C23-589C07E76076}" type="parTrans" cxnId="{DDD99EE1-C274-40D0-83A4-81713F2D64DE}">
      <dgm:prSet/>
      <dgm:spPr/>
      <dgm:t>
        <a:bodyPr/>
        <a:lstStyle/>
        <a:p>
          <a:endParaRPr lang="en-US"/>
        </a:p>
      </dgm:t>
    </dgm:pt>
    <dgm:pt modelId="{DAE52659-6AB3-419F-9292-C1BC575C9790}" type="sibTrans" cxnId="{DDD99EE1-C274-40D0-83A4-81713F2D64DE}">
      <dgm:prSet/>
      <dgm:spPr/>
      <dgm:t>
        <a:bodyPr/>
        <a:lstStyle/>
        <a:p>
          <a:endParaRPr lang="en-US"/>
        </a:p>
      </dgm:t>
    </dgm:pt>
    <dgm:pt modelId="{5F51FDE1-366F-4BAB-8FBC-3485B9061FAC}" type="pres">
      <dgm:prSet presAssocID="{714BD021-A3B4-4964-AEE8-E92B8E2221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54E5CC-81E6-40BC-94C5-71C45AB03866}" type="pres">
      <dgm:prSet presAssocID="{8A830B33-C5F1-4341-AC4F-4C4F629A3109}" presName="composite" presStyleCnt="0"/>
      <dgm:spPr/>
    </dgm:pt>
    <dgm:pt modelId="{3F57E903-7D79-4DED-B98E-CD4CFBD17C59}" type="pres">
      <dgm:prSet presAssocID="{8A830B33-C5F1-4341-AC4F-4C4F629A310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97163-199E-44D9-BB8A-E19C32166280}" type="pres">
      <dgm:prSet presAssocID="{8A830B33-C5F1-4341-AC4F-4C4F629A310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00156-E55E-49ED-9BCB-20991C207948}" type="pres">
      <dgm:prSet presAssocID="{FA17D9C3-AE7A-4450-BB06-AD06737E2309}" presName="space" presStyleCnt="0"/>
      <dgm:spPr/>
    </dgm:pt>
    <dgm:pt modelId="{F8FD4E90-5F5F-4A15-9913-E3FD768B3D92}" type="pres">
      <dgm:prSet presAssocID="{AF393914-1516-4B2F-921E-E6FF1849AD03}" presName="composite" presStyleCnt="0"/>
      <dgm:spPr/>
    </dgm:pt>
    <dgm:pt modelId="{735ECE8A-AC97-4691-8303-C9AE32962C77}" type="pres">
      <dgm:prSet presAssocID="{AF393914-1516-4B2F-921E-E6FF1849AD0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FBD9E-FF3E-4A80-BA1D-DE031707FAF8}" type="pres">
      <dgm:prSet presAssocID="{AF393914-1516-4B2F-921E-E6FF1849AD0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D02FE-9866-4FA6-8847-D49B26343A3A}" type="pres">
      <dgm:prSet presAssocID="{5B2F8CB2-8841-44FE-A102-1F42F0CB3DFA}" presName="space" presStyleCnt="0"/>
      <dgm:spPr/>
    </dgm:pt>
    <dgm:pt modelId="{A934474D-75DB-43F3-953A-E4867F076494}" type="pres">
      <dgm:prSet presAssocID="{16823C7C-41E6-48D1-86E1-7C0660F75195}" presName="composite" presStyleCnt="0"/>
      <dgm:spPr/>
    </dgm:pt>
    <dgm:pt modelId="{FB2E8F62-D1C4-4C90-ABBA-4CA122FDAE37}" type="pres">
      <dgm:prSet presAssocID="{16823C7C-41E6-48D1-86E1-7C0660F7519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ADEB9-8AD4-430A-9E4B-4DE32D3CFAC4}" type="pres">
      <dgm:prSet presAssocID="{16823C7C-41E6-48D1-86E1-7C0660F7519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98C57B-48A4-4D89-9895-6F9C8DE3B56B}" type="presOf" srcId="{714BD021-A3B4-4964-AEE8-E92B8E22210B}" destId="{5F51FDE1-366F-4BAB-8FBC-3485B9061FAC}" srcOrd="0" destOrd="0" presId="urn:microsoft.com/office/officeart/2005/8/layout/hList1"/>
    <dgm:cxn modelId="{34370A6D-5C38-4759-ACBD-36F226661E62}" type="presOf" srcId="{0BAC1F2C-5E1A-4833-9517-CD6F4BFC3AD5}" destId="{CF897163-199E-44D9-BB8A-E19C32166280}" srcOrd="0" destOrd="4" presId="urn:microsoft.com/office/officeart/2005/8/layout/hList1"/>
    <dgm:cxn modelId="{1C71673B-65A2-48D8-B0A7-CB81F1F82D93}" type="presOf" srcId="{16823C7C-41E6-48D1-86E1-7C0660F75195}" destId="{FB2E8F62-D1C4-4C90-ABBA-4CA122FDAE37}" srcOrd="0" destOrd="0" presId="urn:microsoft.com/office/officeart/2005/8/layout/hList1"/>
    <dgm:cxn modelId="{8EC17F69-B5D7-421D-AE17-F0CB91853E8C}" type="presOf" srcId="{11AEB93B-B340-4FDB-A022-2639BAF766CA}" destId="{26AFBD9E-FF3E-4A80-BA1D-DE031707FAF8}" srcOrd="0" destOrd="0" presId="urn:microsoft.com/office/officeart/2005/8/layout/hList1"/>
    <dgm:cxn modelId="{4A8100D0-E4AC-4D0D-BBBB-F4F4EC48C72B}" srcId="{8A830B33-C5F1-4341-AC4F-4C4F629A3109}" destId="{FFFB1376-B9A1-4D7A-A484-928FACBED93D}" srcOrd="1" destOrd="0" parTransId="{EEE12F22-3C51-42D0-A3BC-C9A1D6B370DF}" sibTransId="{22E11B7F-E866-41F5-B64A-483EC37D18D0}"/>
    <dgm:cxn modelId="{8D6AFDC0-50D0-4324-9295-F100EE6752F1}" srcId="{714BD021-A3B4-4964-AEE8-E92B8E22210B}" destId="{AF393914-1516-4B2F-921E-E6FF1849AD03}" srcOrd="1" destOrd="0" parTransId="{9790CA7D-85BE-4C86-BF2B-272F7A3866D9}" sibTransId="{5B2F8CB2-8841-44FE-A102-1F42F0CB3DFA}"/>
    <dgm:cxn modelId="{DDD99EE1-C274-40D0-83A4-81713F2D64DE}" srcId="{AF393914-1516-4B2F-921E-E6FF1849AD03}" destId="{725F7028-18F8-4D0F-B685-D23DB965FF86}" srcOrd="1" destOrd="0" parTransId="{002E08C5-0F81-4063-9C23-589C07E76076}" sibTransId="{DAE52659-6AB3-419F-9292-C1BC575C9790}"/>
    <dgm:cxn modelId="{13F78274-02F5-4210-9233-3421C7D8E49D}" type="presOf" srcId="{EAE98643-544E-4788-9876-82A226E9213D}" destId="{CF897163-199E-44D9-BB8A-E19C32166280}" srcOrd="0" destOrd="0" presId="urn:microsoft.com/office/officeart/2005/8/layout/hList1"/>
    <dgm:cxn modelId="{03FAA022-86D2-4F8C-9AF1-4AFD470806D4}" type="presOf" srcId="{EB8C0E81-D7CE-432D-AE19-ED301702514A}" destId="{CF897163-199E-44D9-BB8A-E19C32166280}" srcOrd="0" destOrd="3" presId="urn:microsoft.com/office/officeart/2005/8/layout/hList1"/>
    <dgm:cxn modelId="{46C1F212-092E-4BD8-BEF1-4FB1DEECBF44}" srcId="{8A830B33-C5F1-4341-AC4F-4C4F629A3109}" destId="{EB8C0E81-D7CE-432D-AE19-ED301702514A}" srcOrd="3" destOrd="0" parTransId="{836F7304-BF36-457D-B9F7-C971D515F786}" sibTransId="{DE34D439-1277-49E7-8D55-9F44D896039A}"/>
    <dgm:cxn modelId="{08801DFB-D884-4C08-86C6-580389E3DCB7}" type="presOf" srcId="{AF393914-1516-4B2F-921E-E6FF1849AD03}" destId="{735ECE8A-AC97-4691-8303-C9AE32962C77}" srcOrd="0" destOrd="0" presId="urn:microsoft.com/office/officeart/2005/8/layout/hList1"/>
    <dgm:cxn modelId="{760033DD-4288-4ADC-B07D-20B637988B53}" srcId="{16823C7C-41E6-48D1-86E1-7C0660F75195}" destId="{8541F1B9-3C2B-46DC-88B1-9957D01A0EF5}" srcOrd="1" destOrd="0" parTransId="{5DFC2DDE-AA52-4EA9-949A-ECAC207A8AD8}" sibTransId="{1D2C2CC1-685A-42B2-8D66-736D47821958}"/>
    <dgm:cxn modelId="{6B2B5B02-5AF6-4A34-B692-BEF2A462689A}" type="presOf" srcId="{8541F1B9-3C2B-46DC-88B1-9957D01A0EF5}" destId="{075ADEB9-8AD4-430A-9E4B-4DE32D3CFAC4}" srcOrd="0" destOrd="1" presId="urn:microsoft.com/office/officeart/2005/8/layout/hList1"/>
    <dgm:cxn modelId="{2E372629-A1DD-4D26-ACD7-F0EAB2EDE636}" srcId="{714BD021-A3B4-4964-AEE8-E92B8E22210B}" destId="{16823C7C-41E6-48D1-86E1-7C0660F75195}" srcOrd="2" destOrd="0" parTransId="{8E376BF0-E81D-482E-B88D-8686C0FEEE88}" sibTransId="{28B4852C-C9EC-489E-9CE8-2F3698FB58AF}"/>
    <dgm:cxn modelId="{5D00A386-83DC-41E8-98FD-B7E85332B5FF}" type="presOf" srcId="{3ED0689E-F023-4A92-B497-8E649FC93592}" destId="{075ADEB9-8AD4-430A-9E4B-4DE32D3CFAC4}" srcOrd="0" destOrd="0" presId="urn:microsoft.com/office/officeart/2005/8/layout/hList1"/>
    <dgm:cxn modelId="{F4D9E287-4F0F-475B-A512-1DD672704783}" srcId="{8A830B33-C5F1-4341-AC4F-4C4F629A3109}" destId="{EAE98643-544E-4788-9876-82A226E9213D}" srcOrd="0" destOrd="0" parTransId="{6ED8C093-B9AA-4601-A539-AD7C997358A1}" sibTransId="{994DBA1B-58E2-45B7-B628-4DBE16E0F365}"/>
    <dgm:cxn modelId="{2F49ECC3-5211-4CCB-BC34-3EFAAF821098}" srcId="{AF393914-1516-4B2F-921E-E6FF1849AD03}" destId="{11AEB93B-B340-4FDB-A022-2639BAF766CA}" srcOrd="0" destOrd="0" parTransId="{5B31C19A-C9F7-4138-84D7-728557FFD060}" sibTransId="{52111612-BF35-4FF1-9382-88B39386B49F}"/>
    <dgm:cxn modelId="{0DE26894-EF88-432D-B1C3-0E8BFA28025F}" type="presOf" srcId="{725F7028-18F8-4D0F-B685-D23DB965FF86}" destId="{26AFBD9E-FF3E-4A80-BA1D-DE031707FAF8}" srcOrd="0" destOrd="1" presId="urn:microsoft.com/office/officeart/2005/8/layout/hList1"/>
    <dgm:cxn modelId="{EA5E938D-6010-4589-B1A9-9FEC8A793EF4}" type="presOf" srcId="{FFFB1376-B9A1-4D7A-A484-928FACBED93D}" destId="{CF897163-199E-44D9-BB8A-E19C32166280}" srcOrd="0" destOrd="1" presId="urn:microsoft.com/office/officeart/2005/8/layout/hList1"/>
    <dgm:cxn modelId="{3340A0F5-AE25-4387-ADB4-BC6C4C6D1D4F}" type="presOf" srcId="{4FB98CD2-E203-4C2B-AEA3-E9CE637D056A}" destId="{CF897163-199E-44D9-BB8A-E19C32166280}" srcOrd="0" destOrd="2" presId="urn:microsoft.com/office/officeart/2005/8/layout/hList1"/>
    <dgm:cxn modelId="{169E444F-C640-45E8-B990-3015A2AC1265}" srcId="{714BD021-A3B4-4964-AEE8-E92B8E22210B}" destId="{8A830B33-C5F1-4341-AC4F-4C4F629A3109}" srcOrd="0" destOrd="0" parTransId="{7A9E21D7-937E-4F2E-BD07-2454B4677707}" sibTransId="{FA17D9C3-AE7A-4450-BB06-AD06737E2309}"/>
    <dgm:cxn modelId="{70E3DF10-59C0-4A04-99CE-C18BE5904CD8}" srcId="{16823C7C-41E6-48D1-86E1-7C0660F75195}" destId="{3ED0689E-F023-4A92-B497-8E649FC93592}" srcOrd="0" destOrd="0" parTransId="{47296FB3-3E3C-4E22-BA53-35F6BD4D6B55}" sibTransId="{BEA47CD5-5066-4B0D-8DF6-85F071BEB22B}"/>
    <dgm:cxn modelId="{E96127DB-018E-48D7-99D7-D41631B44FE1}" type="presOf" srcId="{8A830B33-C5F1-4341-AC4F-4C4F629A3109}" destId="{3F57E903-7D79-4DED-B98E-CD4CFBD17C59}" srcOrd="0" destOrd="0" presId="urn:microsoft.com/office/officeart/2005/8/layout/hList1"/>
    <dgm:cxn modelId="{9029BD39-65D1-46DB-81BE-DF305FABA7EF}" srcId="{8A830B33-C5F1-4341-AC4F-4C4F629A3109}" destId="{0BAC1F2C-5E1A-4833-9517-CD6F4BFC3AD5}" srcOrd="4" destOrd="0" parTransId="{79E95A79-6280-489C-A37F-FECA619F6339}" sibTransId="{DD8431BC-CCDE-42F8-B521-0EA8118DB872}"/>
    <dgm:cxn modelId="{5CC45722-2F95-47CF-8846-4291F659D4A1}" srcId="{8A830B33-C5F1-4341-AC4F-4C4F629A3109}" destId="{4FB98CD2-E203-4C2B-AEA3-E9CE637D056A}" srcOrd="2" destOrd="0" parTransId="{AACC003F-A15D-4E75-AE47-9FA8C4501901}" sibTransId="{BB2071B6-9B72-4666-8089-6C489CB5ABBB}"/>
    <dgm:cxn modelId="{237338CD-5DDC-4ABC-A470-23A15051F13F}" type="presParOf" srcId="{5F51FDE1-366F-4BAB-8FBC-3485B9061FAC}" destId="{D054E5CC-81E6-40BC-94C5-71C45AB03866}" srcOrd="0" destOrd="0" presId="urn:microsoft.com/office/officeart/2005/8/layout/hList1"/>
    <dgm:cxn modelId="{D4B70B3E-30BA-44D9-AC0E-455069EA6A85}" type="presParOf" srcId="{D054E5CC-81E6-40BC-94C5-71C45AB03866}" destId="{3F57E903-7D79-4DED-B98E-CD4CFBD17C59}" srcOrd="0" destOrd="0" presId="urn:microsoft.com/office/officeart/2005/8/layout/hList1"/>
    <dgm:cxn modelId="{0EA40A50-202F-45C7-B402-F345B359E1FF}" type="presParOf" srcId="{D054E5CC-81E6-40BC-94C5-71C45AB03866}" destId="{CF897163-199E-44D9-BB8A-E19C32166280}" srcOrd="1" destOrd="0" presId="urn:microsoft.com/office/officeart/2005/8/layout/hList1"/>
    <dgm:cxn modelId="{16B4733C-4A13-4E9F-B601-2CDE776DBC19}" type="presParOf" srcId="{5F51FDE1-366F-4BAB-8FBC-3485B9061FAC}" destId="{56600156-E55E-49ED-9BCB-20991C207948}" srcOrd="1" destOrd="0" presId="urn:microsoft.com/office/officeart/2005/8/layout/hList1"/>
    <dgm:cxn modelId="{62EEB30C-5AA8-493C-B026-AFEA7FA2A578}" type="presParOf" srcId="{5F51FDE1-366F-4BAB-8FBC-3485B9061FAC}" destId="{F8FD4E90-5F5F-4A15-9913-E3FD768B3D92}" srcOrd="2" destOrd="0" presId="urn:microsoft.com/office/officeart/2005/8/layout/hList1"/>
    <dgm:cxn modelId="{0729503B-163D-40E6-AAD8-6BA30B54C740}" type="presParOf" srcId="{F8FD4E90-5F5F-4A15-9913-E3FD768B3D92}" destId="{735ECE8A-AC97-4691-8303-C9AE32962C77}" srcOrd="0" destOrd="0" presId="urn:microsoft.com/office/officeart/2005/8/layout/hList1"/>
    <dgm:cxn modelId="{841DF5F3-DC6C-4C72-B4BA-D65C8F2F5D13}" type="presParOf" srcId="{F8FD4E90-5F5F-4A15-9913-E3FD768B3D92}" destId="{26AFBD9E-FF3E-4A80-BA1D-DE031707FAF8}" srcOrd="1" destOrd="0" presId="urn:microsoft.com/office/officeart/2005/8/layout/hList1"/>
    <dgm:cxn modelId="{04034369-BED2-481E-9359-429E88D1FC84}" type="presParOf" srcId="{5F51FDE1-366F-4BAB-8FBC-3485B9061FAC}" destId="{357D02FE-9866-4FA6-8847-D49B26343A3A}" srcOrd="3" destOrd="0" presId="urn:microsoft.com/office/officeart/2005/8/layout/hList1"/>
    <dgm:cxn modelId="{269D7BD3-A136-4E28-B353-5743E4EF2DE6}" type="presParOf" srcId="{5F51FDE1-366F-4BAB-8FBC-3485B9061FAC}" destId="{A934474D-75DB-43F3-953A-E4867F076494}" srcOrd="4" destOrd="0" presId="urn:microsoft.com/office/officeart/2005/8/layout/hList1"/>
    <dgm:cxn modelId="{E83D43D6-8A95-4C20-8CA9-60E0B32DA251}" type="presParOf" srcId="{A934474D-75DB-43F3-953A-E4867F076494}" destId="{FB2E8F62-D1C4-4C90-ABBA-4CA122FDAE37}" srcOrd="0" destOrd="0" presId="urn:microsoft.com/office/officeart/2005/8/layout/hList1"/>
    <dgm:cxn modelId="{ED778681-1161-41C4-94A2-AE021D706A05}" type="presParOf" srcId="{A934474D-75DB-43F3-953A-E4867F076494}" destId="{075ADEB9-8AD4-430A-9E4B-4DE32D3CFA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C093BDE-1966-425F-90F3-F6360961F6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B22E05-9045-4FD0-B4E2-38A5E36464CA}">
      <dgm:prSet phldrT="[Text]"/>
      <dgm:spPr/>
      <dgm:t>
        <a:bodyPr/>
        <a:lstStyle/>
        <a:p>
          <a:r>
            <a:rPr lang="en-US" dirty="0" smtClean="0"/>
            <a:t>Model: Oil, Lab, Engine(Lab), Min(EngHr,1800)</a:t>
          </a:r>
          <a:endParaRPr lang="en-US" dirty="0"/>
        </a:p>
      </dgm:t>
    </dgm:pt>
    <dgm:pt modelId="{4443614A-534A-4A19-9B8E-71DCBA33BE4A}" type="parTrans" cxnId="{540EBDDC-9C6A-4DC7-AFC3-8A9D67167B38}">
      <dgm:prSet/>
      <dgm:spPr/>
      <dgm:t>
        <a:bodyPr/>
        <a:lstStyle/>
        <a:p>
          <a:endParaRPr lang="en-US"/>
        </a:p>
      </dgm:t>
    </dgm:pt>
    <dgm:pt modelId="{446495C1-2B83-4F8E-8E05-933FF14173E9}" type="sibTrans" cxnId="{540EBDDC-9C6A-4DC7-AFC3-8A9D67167B38}">
      <dgm:prSet/>
      <dgm:spPr/>
      <dgm:t>
        <a:bodyPr/>
        <a:lstStyle/>
        <a:p>
          <a:endParaRPr lang="en-US"/>
        </a:p>
      </dgm:t>
    </dgm:pt>
    <dgm:pt modelId="{D6A79CCE-0C3B-4745-8F62-BECAFE2E5C4D}" type="pres">
      <dgm:prSet presAssocID="{8C093BDE-1966-425F-90F3-F6360961F6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C8F459-31CC-49C7-9522-F0F7F2DAF2E2}" type="pres">
      <dgm:prSet presAssocID="{E5B22E05-9045-4FD0-B4E2-38A5E36464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DE03E0-77E2-43D2-B6C6-76CA58519668}" type="presOf" srcId="{E5B22E05-9045-4FD0-B4E2-38A5E36464CA}" destId="{FBC8F459-31CC-49C7-9522-F0F7F2DAF2E2}" srcOrd="0" destOrd="0" presId="urn:microsoft.com/office/officeart/2005/8/layout/vList2"/>
    <dgm:cxn modelId="{540EBDDC-9C6A-4DC7-AFC3-8A9D67167B38}" srcId="{8C093BDE-1966-425F-90F3-F6360961F658}" destId="{E5B22E05-9045-4FD0-B4E2-38A5E36464CA}" srcOrd="0" destOrd="0" parTransId="{4443614A-534A-4A19-9B8E-71DCBA33BE4A}" sibTransId="{446495C1-2B83-4F8E-8E05-933FF14173E9}"/>
    <dgm:cxn modelId="{D8E5643A-F4A2-49E8-ADD4-854F86DEB175}" type="presOf" srcId="{8C093BDE-1966-425F-90F3-F6360961F658}" destId="{D6A79CCE-0C3B-4745-8F62-BECAFE2E5C4D}" srcOrd="0" destOrd="0" presId="urn:microsoft.com/office/officeart/2005/8/layout/vList2"/>
    <dgm:cxn modelId="{BDE43D7F-8119-40AA-87A3-4C9F76176E03}" type="presParOf" srcId="{D6A79CCE-0C3B-4745-8F62-BECAFE2E5C4D}" destId="{FBC8F459-31CC-49C7-9522-F0F7F2DAF2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093BDE-1966-425F-90F3-F6360961F6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B22E05-9045-4FD0-B4E2-38A5E36464CA}">
      <dgm:prSet phldrT="[Text]"/>
      <dgm:spPr/>
      <dgm:t>
        <a:bodyPr/>
        <a:lstStyle/>
        <a:p>
          <a:r>
            <a:rPr lang="en-US" dirty="0" smtClean="0"/>
            <a:t>Based upon the Seq. VIE and VID pooled standard deviations (</a:t>
          </a:r>
          <a:r>
            <a:rPr lang="en-US" i="1" dirty="0" err="1" smtClean="0"/>
            <a:t>s</a:t>
          </a:r>
          <a:r>
            <a:rPr lang="en-US" i="1" baseline="-25000" dirty="0" err="1" smtClean="0"/>
            <a:t>r</a:t>
          </a:r>
          <a:r>
            <a:rPr lang="en-US" dirty="0" smtClean="0"/>
            <a:t>) and ASTM’s repeatability (</a:t>
          </a:r>
          <a:r>
            <a:rPr lang="en-US" i="1" dirty="0" smtClean="0"/>
            <a:t>r</a:t>
          </a:r>
          <a:r>
            <a:rPr lang="en-US" dirty="0" smtClean="0"/>
            <a:t>), there is no significant difference between an FEI1 result</a:t>
          </a:r>
          <a:r>
            <a:rPr lang="en-US" i="1" baseline="30000" dirty="0" smtClean="0"/>
            <a:t>1,2</a:t>
          </a:r>
          <a:r>
            <a:rPr lang="en-US" dirty="0" smtClean="0"/>
            <a:t> of 0.7 </a:t>
          </a:r>
          <a:r>
            <a:rPr lang="en-US" i="0" dirty="0" smtClean="0"/>
            <a:t>– 1.5 for the VIE and </a:t>
          </a:r>
          <a:br>
            <a:rPr lang="en-US" i="0" dirty="0" smtClean="0"/>
          </a:br>
          <a:r>
            <a:rPr lang="en-US" i="0" dirty="0" smtClean="0"/>
            <a:t>1.0 – 1.5 for the VID.</a:t>
          </a:r>
          <a:endParaRPr lang="en-US" i="0" dirty="0"/>
        </a:p>
      </dgm:t>
    </dgm:pt>
    <dgm:pt modelId="{4443614A-534A-4A19-9B8E-71DCBA33BE4A}" type="parTrans" cxnId="{540EBDDC-9C6A-4DC7-AFC3-8A9D67167B38}">
      <dgm:prSet/>
      <dgm:spPr/>
      <dgm:t>
        <a:bodyPr/>
        <a:lstStyle/>
        <a:p>
          <a:endParaRPr lang="en-US"/>
        </a:p>
      </dgm:t>
    </dgm:pt>
    <dgm:pt modelId="{446495C1-2B83-4F8E-8E05-933FF14173E9}" type="sibTrans" cxnId="{540EBDDC-9C6A-4DC7-AFC3-8A9D67167B38}">
      <dgm:prSet/>
      <dgm:spPr/>
      <dgm:t>
        <a:bodyPr/>
        <a:lstStyle/>
        <a:p>
          <a:endParaRPr lang="en-US"/>
        </a:p>
      </dgm:t>
    </dgm:pt>
    <dgm:pt modelId="{D6A79CCE-0C3B-4745-8F62-BECAFE2E5C4D}" type="pres">
      <dgm:prSet presAssocID="{8C093BDE-1966-425F-90F3-F6360961F6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C8F459-31CC-49C7-9522-F0F7F2DAF2E2}" type="pres">
      <dgm:prSet presAssocID="{E5B22E05-9045-4FD0-B4E2-38A5E36464CA}" presName="parentText" presStyleLbl="node1" presStyleIdx="0" presStyleCnt="1" custScaleY="336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99B0A7-AAC6-480B-947C-AA5FAB71D10F}" type="presOf" srcId="{E5B22E05-9045-4FD0-B4E2-38A5E36464CA}" destId="{FBC8F459-31CC-49C7-9522-F0F7F2DAF2E2}" srcOrd="0" destOrd="0" presId="urn:microsoft.com/office/officeart/2005/8/layout/vList2"/>
    <dgm:cxn modelId="{D67C86BA-EB5C-4ADE-92DF-21F87FA1B1A8}" type="presOf" srcId="{8C093BDE-1966-425F-90F3-F6360961F658}" destId="{D6A79CCE-0C3B-4745-8F62-BECAFE2E5C4D}" srcOrd="0" destOrd="0" presId="urn:microsoft.com/office/officeart/2005/8/layout/vList2"/>
    <dgm:cxn modelId="{540EBDDC-9C6A-4DC7-AFC3-8A9D67167B38}" srcId="{8C093BDE-1966-425F-90F3-F6360961F658}" destId="{E5B22E05-9045-4FD0-B4E2-38A5E36464CA}" srcOrd="0" destOrd="0" parTransId="{4443614A-534A-4A19-9B8E-71DCBA33BE4A}" sibTransId="{446495C1-2B83-4F8E-8E05-933FF14173E9}"/>
    <dgm:cxn modelId="{64E95BC7-9922-4230-8288-7CC24D93E507}" type="presParOf" srcId="{D6A79CCE-0C3B-4745-8F62-BECAFE2E5C4D}" destId="{FBC8F459-31CC-49C7-9522-F0F7F2DAF2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93BDE-1966-425F-90F3-F6360961F6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B22E05-9045-4FD0-B4E2-38A5E36464CA}">
      <dgm:prSet phldrT="[Text]"/>
      <dgm:spPr/>
      <dgm:t>
        <a:bodyPr/>
        <a:lstStyle/>
        <a:p>
          <a:r>
            <a:rPr lang="en-US" dirty="0" smtClean="0"/>
            <a:t>Model: Oil, Lab, Engine(Lab), </a:t>
          </a:r>
          <a:r>
            <a:rPr lang="en-US" dirty="0" err="1" smtClean="0"/>
            <a:t>LnEngHr</a:t>
          </a:r>
          <a:endParaRPr lang="en-US" dirty="0"/>
        </a:p>
      </dgm:t>
    </dgm:pt>
    <dgm:pt modelId="{4443614A-534A-4A19-9B8E-71DCBA33BE4A}" type="parTrans" cxnId="{540EBDDC-9C6A-4DC7-AFC3-8A9D67167B38}">
      <dgm:prSet/>
      <dgm:spPr/>
      <dgm:t>
        <a:bodyPr/>
        <a:lstStyle/>
        <a:p>
          <a:endParaRPr lang="en-US"/>
        </a:p>
      </dgm:t>
    </dgm:pt>
    <dgm:pt modelId="{446495C1-2B83-4F8E-8E05-933FF14173E9}" type="sibTrans" cxnId="{540EBDDC-9C6A-4DC7-AFC3-8A9D67167B38}">
      <dgm:prSet/>
      <dgm:spPr/>
      <dgm:t>
        <a:bodyPr/>
        <a:lstStyle/>
        <a:p>
          <a:endParaRPr lang="en-US"/>
        </a:p>
      </dgm:t>
    </dgm:pt>
    <dgm:pt modelId="{D6A79CCE-0C3B-4745-8F62-BECAFE2E5C4D}" type="pres">
      <dgm:prSet presAssocID="{8C093BDE-1966-425F-90F3-F6360961F6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C8F459-31CC-49C7-9522-F0F7F2DAF2E2}" type="pres">
      <dgm:prSet presAssocID="{E5B22E05-9045-4FD0-B4E2-38A5E36464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8B21FF-6778-486B-A1EB-B77906DBE8C9}" type="presOf" srcId="{8C093BDE-1966-425F-90F3-F6360961F658}" destId="{D6A79CCE-0C3B-4745-8F62-BECAFE2E5C4D}" srcOrd="0" destOrd="0" presId="urn:microsoft.com/office/officeart/2005/8/layout/vList2"/>
    <dgm:cxn modelId="{540EBDDC-9C6A-4DC7-AFC3-8A9D67167B38}" srcId="{8C093BDE-1966-425F-90F3-F6360961F658}" destId="{E5B22E05-9045-4FD0-B4E2-38A5E36464CA}" srcOrd="0" destOrd="0" parTransId="{4443614A-534A-4A19-9B8E-71DCBA33BE4A}" sibTransId="{446495C1-2B83-4F8E-8E05-933FF14173E9}"/>
    <dgm:cxn modelId="{DB01C83E-40AE-4862-A7DF-20B1664B0169}" type="presOf" srcId="{E5B22E05-9045-4FD0-B4E2-38A5E36464CA}" destId="{FBC8F459-31CC-49C7-9522-F0F7F2DAF2E2}" srcOrd="0" destOrd="0" presId="urn:microsoft.com/office/officeart/2005/8/layout/vList2"/>
    <dgm:cxn modelId="{2D97D5F1-4A10-426B-A4FA-1515ABABE42E}" type="presParOf" srcId="{D6A79CCE-0C3B-4745-8F62-BECAFE2E5C4D}" destId="{FBC8F459-31CC-49C7-9522-F0F7F2DAF2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093BDE-1966-425F-90F3-F6360961F6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B22E05-9045-4FD0-B4E2-38A5E36464CA}">
      <dgm:prSet phldrT="[Text]"/>
      <dgm:spPr/>
      <dgm:t>
        <a:bodyPr/>
        <a:lstStyle/>
        <a:p>
          <a:r>
            <a:rPr lang="en-US" dirty="0" smtClean="0"/>
            <a:t>Based upon the Seq. VIE and VID pooled standard deviations (</a:t>
          </a:r>
          <a:r>
            <a:rPr lang="en-US" i="1" dirty="0" err="1" smtClean="0"/>
            <a:t>s</a:t>
          </a:r>
          <a:r>
            <a:rPr lang="en-US" i="1" baseline="-25000" dirty="0" err="1" smtClean="0"/>
            <a:t>r</a:t>
          </a:r>
          <a:r>
            <a:rPr lang="en-US" dirty="0" smtClean="0"/>
            <a:t>) and ASTM’s repeatability (</a:t>
          </a:r>
          <a:r>
            <a:rPr lang="en-US" i="1" dirty="0" smtClean="0"/>
            <a:t>r</a:t>
          </a:r>
          <a:r>
            <a:rPr lang="en-US" dirty="0" smtClean="0"/>
            <a:t>), there is no significant difference between an FEI1 result</a:t>
          </a:r>
          <a:r>
            <a:rPr lang="en-US" i="1" baseline="30000" dirty="0" smtClean="0"/>
            <a:t>1</a:t>
          </a:r>
          <a:r>
            <a:rPr lang="en-US" dirty="0" smtClean="0"/>
            <a:t> of 1.3 </a:t>
          </a:r>
          <a:r>
            <a:rPr lang="en-US" i="1" dirty="0" smtClean="0"/>
            <a:t>–</a:t>
          </a:r>
          <a:r>
            <a:rPr lang="en-US" dirty="0" smtClean="0"/>
            <a:t> 2.0 for the VIE and </a:t>
          </a:r>
          <a:br>
            <a:rPr lang="en-US" dirty="0" smtClean="0"/>
          </a:br>
          <a:r>
            <a:rPr lang="en-US" dirty="0" smtClean="0"/>
            <a:t>1.6</a:t>
          </a:r>
          <a:r>
            <a:rPr lang="en-US" i="1" dirty="0" smtClean="0"/>
            <a:t> – </a:t>
          </a:r>
          <a:r>
            <a:rPr lang="en-US" i="0" dirty="0" smtClean="0"/>
            <a:t>2.0</a:t>
          </a:r>
          <a:r>
            <a:rPr lang="en-US" dirty="0" smtClean="0"/>
            <a:t> for the VID.</a:t>
          </a:r>
          <a:endParaRPr lang="en-US" dirty="0"/>
        </a:p>
      </dgm:t>
    </dgm:pt>
    <dgm:pt modelId="{4443614A-534A-4A19-9B8E-71DCBA33BE4A}" type="parTrans" cxnId="{540EBDDC-9C6A-4DC7-AFC3-8A9D67167B38}">
      <dgm:prSet/>
      <dgm:spPr/>
      <dgm:t>
        <a:bodyPr/>
        <a:lstStyle/>
        <a:p>
          <a:endParaRPr lang="en-US"/>
        </a:p>
      </dgm:t>
    </dgm:pt>
    <dgm:pt modelId="{446495C1-2B83-4F8E-8E05-933FF14173E9}" type="sibTrans" cxnId="{540EBDDC-9C6A-4DC7-AFC3-8A9D67167B38}">
      <dgm:prSet/>
      <dgm:spPr/>
      <dgm:t>
        <a:bodyPr/>
        <a:lstStyle/>
        <a:p>
          <a:endParaRPr lang="en-US"/>
        </a:p>
      </dgm:t>
    </dgm:pt>
    <dgm:pt modelId="{D6A79CCE-0C3B-4745-8F62-BECAFE2E5C4D}" type="pres">
      <dgm:prSet presAssocID="{8C093BDE-1966-425F-90F3-F6360961F6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C8F459-31CC-49C7-9522-F0F7F2DAF2E2}" type="pres">
      <dgm:prSet presAssocID="{E5B22E05-9045-4FD0-B4E2-38A5E36464CA}" presName="parentText" presStyleLbl="node1" presStyleIdx="0" presStyleCnt="1" custScaleY="336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0CA3F1-F53C-47E4-B8D4-9FB874760185}" type="presOf" srcId="{8C093BDE-1966-425F-90F3-F6360961F658}" destId="{D6A79CCE-0C3B-4745-8F62-BECAFE2E5C4D}" srcOrd="0" destOrd="0" presId="urn:microsoft.com/office/officeart/2005/8/layout/vList2"/>
    <dgm:cxn modelId="{540EBDDC-9C6A-4DC7-AFC3-8A9D67167B38}" srcId="{8C093BDE-1966-425F-90F3-F6360961F658}" destId="{E5B22E05-9045-4FD0-B4E2-38A5E36464CA}" srcOrd="0" destOrd="0" parTransId="{4443614A-534A-4A19-9B8E-71DCBA33BE4A}" sibTransId="{446495C1-2B83-4F8E-8E05-933FF14173E9}"/>
    <dgm:cxn modelId="{FD93DFA3-2C29-4914-83A0-8229DDE7217B}" type="presOf" srcId="{E5B22E05-9045-4FD0-B4E2-38A5E36464CA}" destId="{FBC8F459-31CC-49C7-9522-F0F7F2DAF2E2}" srcOrd="0" destOrd="0" presId="urn:microsoft.com/office/officeart/2005/8/layout/vList2"/>
    <dgm:cxn modelId="{18F1BCFC-8785-4AC2-959F-4431DD3E903A}" type="presParOf" srcId="{D6A79CCE-0C3B-4745-8F62-BECAFE2E5C4D}" destId="{FBC8F459-31CC-49C7-9522-F0F7F2DAF2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4BD021-A3B4-4964-AEE8-E92B8E22210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830B33-C5F1-4341-AC4F-4C4F629A3109}">
      <dgm:prSet phldrT="[Text]"/>
      <dgm:spPr/>
      <dgm:t>
        <a:bodyPr/>
        <a:lstStyle/>
        <a:p>
          <a:r>
            <a:rPr lang="en-US" dirty="0" smtClean="0"/>
            <a:t>Model RMSE</a:t>
          </a:r>
        </a:p>
      </dgm:t>
    </dgm:pt>
    <dgm:pt modelId="{7A9E21D7-937E-4F2E-BD07-2454B4677707}" type="parTrans" cxnId="{169E444F-C640-45E8-B990-3015A2AC1265}">
      <dgm:prSet/>
      <dgm:spPr/>
      <dgm:t>
        <a:bodyPr/>
        <a:lstStyle/>
        <a:p>
          <a:endParaRPr lang="en-US"/>
        </a:p>
      </dgm:t>
    </dgm:pt>
    <dgm:pt modelId="{FA17D9C3-AE7A-4450-BB06-AD06737E2309}" type="sibTrans" cxnId="{169E444F-C640-45E8-B990-3015A2AC1265}">
      <dgm:prSet/>
      <dgm:spPr/>
      <dgm:t>
        <a:bodyPr/>
        <a:lstStyle/>
        <a:p>
          <a:endParaRPr lang="en-US"/>
        </a:p>
      </dgm:t>
    </dgm:pt>
    <dgm:pt modelId="{AF393914-1516-4B2F-921E-E6FF1849AD03}">
      <dgm:prSet phldrT="[Text]"/>
      <dgm:spPr/>
      <dgm:t>
        <a:bodyPr/>
        <a:lstStyle/>
        <a:p>
          <a:r>
            <a:rPr lang="en-US" dirty="0" smtClean="0"/>
            <a:t>Repeatability</a:t>
          </a:r>
        </a:p>
      </dgm:t>
    </dgm:pt>
    <dgm:pt modelId="{9790CA7D-85BE-4C86-BF2B-272F7A3866D9}" type="parTrans" cxnId="{8D6AFDC0-50D0-4324-9295-F100EE6752F1}">
      <dgm:prSet/>
      <dgm:spPr/>
      <dgm:t>
        <a:bodyPr/>
        <a:lstStyle/>
        <a:p>
          <a:endParaRPr lang="en-US"/>
        </a:p>
      </dgm:t>
    </dgm:pt>
    <dgm:pt modelId="{5B2F8CB2-8841-44FE-A102-1F42F0CB3DFA}" type="sibTrans" cxnId="{8D6AFDC0-50D0-4324-9295-F100EE6752F1}">
      <dgm:prSet/>
      <dgm:spPr/>
      <dgm:t>
        <a:bodyPr/>
        <a:lstStyle/>
        <a:p>
          <a:endParaRPr lang="en-US"/>
        </a:p>
      </dgm:t>
    </dgm:pt>
    <dgm:pt modelId="{16823C7C-41E6-48D1-86E1-7C0660F75195}">
      <dgm:prSet phldrT="[Text]"/>
      <dgm:spPr/>
      <dgm:t>
        <a:bodyPr/>
        <a:lstStyle/>
        <a:p>
          <a:r>
            <a:rPr lang="en-US" dirty="0" smtClean="0"/>
            <a:t>Reproducibility</a:t>
          </a:r>
          <a:endParaRPr lang="en-US" dirty="0"/>
        </a:p>
      </dgm:t>
    </dgm:pt>
    <dgm:pt modelId="{8E376BF0-E81D-482E-B88D-8686C0FEEE88}" type="parTrans" cxnId="{2E372629-A1DD-4D26-ACD7-F0EAB2EDE636}">
      <dgm:prSet/>
      <dgm:spPr/>
      <dgm:t>
        <a:bodyPr/>
        <a:lstStyle/>
        <a:p>
          <a:endParaRPr lang="en-US"/>
        </a:p>
      </dgm:t>
    </dgm:pt>
    <dgm:pt modelId="{28B4852C-C9EC-489E-9CE8-2F3698FB58AF}" type="sibTrans" cxnId="{2E372629-A1DD-4D26-ACD7-F0EAB2EDE636}">
      <dgm:prSet/>
      <dgm:spPr/>
      <dgm:t>
        <a:bodyPr/>
        <a:lstStyle/>
        <a:p>
          <a:endParaRPr lang="en-US"/>
        </a:p>
      </dgm:t>
    </dgm:pt>
    <dgm:pt modelId="{11AEB93B-B340-4FDB-A022-2639BAF766CA}">
      <dgm:prSet/>
      <dgm:spPr/>
      <dgm:t>
        <a:bodyPr/>
        <a:lstStyle/>
        <a:p>
          <a:r>
            <a:rPr lang="en-US" dirty="0" smtClean="0"/>
            <a:t>s = 0.26</a:t>
          </a:r>
          <a:endParaRPr lang="en-US" dirty="0"/>
        </a:p>
      </dgm:t>
    </dgm:pt>
    <dgm:pt modelId="{5B31C19A-C9F7-4138-84D7-728557FFD060}" type="parTrans" cxnId="{2F49ECC3-5211-4CCB-BC34-3EFAAF821098}">
      <dgm:prSet/>
      <dgm:spPr/>
      <dgm:t>
        <a:bodyPr/>
        <a:lstStyle/>
        <a:p>
          <a:endParaRPr lang="en-US"/>
        </a:p>
      </dgm:t>
    </dgm:pt>
    <dgm:pt modelId="{52111612-BF35-4FF1-9382-88B39386B49F}" type="sibTrans" cxnId="{2F49ECC3-5211-4CCB-BC34-3EFAAF821098}">
      <dgm:prSet/>
      <dgm:spPr/>
      <dgm:t>
        <a:bodyPr/>
        <a:lstStyle/>
        <a:p>
          <a:endParaRPr lang="en-US"/>
        </a:p>
      </dgm:t>
    </dgm:pt>
    <dgm:pt modelId="{3ED0689E-F023-4A92-B497-8E649FC93592}">
      <dgm:prSet/>
      <dgm:spPr/>
      <dgm:t>
        <a:bodyPr/>
        <a:lstStyle/>
        <a:p>
          <a:r>
            <a:rPr lang="en-US" dirty="0" smtClean="0"/>
            <a:t>s = 0.26</a:t>
          </a:r>
          <a:endParaRPr lang="en-US" dirty="0"/>
        </a:p>
      </dgm:t>
    </dgm:pt>
    <dgm:pt modelId="{47296FB3-3E3C-4E22-BA53-35F6BD4D6B55}" type="parTrans" cxnId="{70E3DF10-59C0-4A04-99CE-C18BE5904CD8}">
      <dgm:prSet/>
      <dgm:spPr/>
      <dgm:t>
        <a:bodyPr/>
        <a:lstStyle/>
        <a:p>
          <a:endParaRPr lang="en-US"/>
        </a:p>
      </dgm:t>
    </dgm:pt>
    <dgm:pt modelId="{BEA47CD5-5066-4B0D-8DF6-85F071BEB22B}" type="sibTrans" cxnId="{70E3DF10-59C0-4A04-99CE-C18BE5904CD8}">
      <dgm:prSet/>
      <dgm:spPr/>
      <dgm:t>
        <a:bodyPr/>
        <a:lstStyle/>
        <a:p>
          <a:endParaRPr lang="en-US"/>
        </a:p>
      </dgm:t>
    </dgm:pt>
    <dgm:pt modelId="{8541F1B9-3C2B-46DC-88B1-9957D01A0EF5}">
      <dgm:prSet/>
      <dgm:spPr/>
      <dgm:t>
        <a:bodyPr/>
        <a:lstStyle/>
        <a:p>
          <a:r>
            <a:rPr lang="en-US" dirty="0" smtClean="0"/>
            <a:t>R = 0.72</a:t>
          </a:r>
          <a:endParaRPr lang="en-US" dirty="0"/>
        </a:p>
      </dgm:t>
    </dgm:pt>
    <dgm:pt modelId="{5DFC2DDE-AA52-4EA9-949A-ECAC207A8AD8}" type="parTrans" cxnId="{760033DD-4288-4ADC-B07D-20B637988B53}">
      <dgm:prSet/>
      <dgm:spPr/>
      <dgm:t>
        <a:bodyPr/>
        <a:lstStyle/>
        <a:p>
          <a:endParaRPr lang="en-US"/>
        </a:p>
      </dgm:t>
    </dgm:pt>
    <dgm:pt modelId="{1D2C2CC1-685A-42B2-8D66-736D47821958}" type="sibTrans" cxnId="{760033DD-4288-4ADC-B07D-20B637988B53}">
      <dgm:prSet/>
      <dgm:spPr/>
      <dgm:t>
        <a:bodyPr/>
        <a:lstStyle/>
        <a:p>
          <a:endParaRPr lang="en-US"/>
        </a:p>
      </dgm:t>
    </dgm:pt>
    <dgm:pt modelId="{EAE98643-544E-4788-9876-82A226E9213D}">
      <dgm:prSet/>
      <dgm:spPr/>
      <dgm:t>
        <a:bodyPr/>
        <a:lstStyle/>
        <a:p>
          <a:r>
            <a:rPr lang="en-US" dirty="0" smtClean="0"/>
            <a:t>s = 0.26</a:t>
          </a:r>
          <a:endParaRPr lang="en-US" dirty="0"/>
        </a:p>
      </dgm:t>
    </dgm:pt>
    <dgm:pt modelId="{6ED8C093-B9AA-4601-A539-AD7C997358A1}" type="parTrans" cxnId="{F4D9E287-4F0F-475B-A512-1DD672704783}">
      <dgm:prSet/>
      <dgm:spPr/>
      <dgm:t>
        <a:bodyPr/>
        <a:lstStyle/>
        <a:p>
          <a:endParaRPr lang="en-US"/>
        </a:p>
      </dgm:t>
    </dgm:pt>
    <dgm:pt modelId="{994DBA1B-58E2-45B7-B628-4DBE16E0F365}" type="sibTrans" cxnId="{F4D9E287-4F0F-475B-A512-1DD672704783}">
      <dgm:prSet/>
      <dgm:spPr/>
      <dgm:t>
        <a:bodyPr/>
        <a:lstStyle/>
        <a:p>
          <a:endParaRPr lang="en-US"/>
        </a:p>
      </dgm:t>
    </dgm:pt>
    <dgm:pt modelId="{EB8C0E81-D7CE-432D-AE19-ED301702514A}">
      <dgm:prSet/>
      <dgm:spPr/>
      <dgm:t>
        <a:bodyPr/>
        <a:lstStyle/>
        <a:p>
          <a:r>
            <a:rPr lang="en-US" dirty="0" smtClean="0"/>
            <a:t>VID Precision Matrix s=0.14</a:t>
          </a:r>
          <a:endParaRPr lang="en-US" dirty="0"/>
        </a:p>
      </dgm:t>
    </dgm:pt>
    <dgm:pt modelId="{836F7304-BF36-457D-B9F7-C971D515F786}" type="parTrans" cxnId="{46C1F212-092E-4BD8-BEF1-4FB1DEECBF44}">
      <dgm:prSet/>
      <dgm:spPr/>
      <dgm:t>
        <a:bodyPr/>
        <a:lstStyle/>
        <a:p>
          <a:endParaRPr lang="en-US"/>
        </a:p>
      </dgm:t>
    </dgm:pt>
    <dgm:pt modelId="{DE34D439-1277-49E7-8D55-9F44D896039A}" type="sibTrans" cxnId="{46C1F212-092E-4BD8-BEF1-4FB1DEECBF44}">
      <dgm:prSet/>
      <dgm:spPr/>
      <dgm:t>
        <a:bodyPr/>
        <a:lstStyle/>
        <a:p>
          <a:endParaRPr lang="en-US"/>
        </a:p>
      </dgm:t>
    </dgm:pt>
    <dgm:pt modelId="{4FB98CD2-E203-4C2B-AEA3-E9CE637D056A}">
      <dgm:prSet/>
      <dgm:spPr/>
      <dgm:t>
        <a:bodyPr/>
        <a:lstStyle/>
        <a:p>
          <a:r>
            <a:rPr lang="en-US" dirty="0" smtClean="0"/>
            <a:t>VIE Prove-out s=0.21</a:t>
          </a:r>
          <a:endParaRPr lang="en-US" dirty="0"/>
        </a:p>
      </dgm:t>
    </dgm:pt>
    <dgm:pt modelId="{AACC003F-A15D-4E75-AE47-9FA8C4501901}" type="parTrans" cxnId="{5CC45722-2F95-47CF-8846-4291F659D4A1}">
      <dgm:prSet/>
      <dgm:spPr/>
      <dgm:t>
        <a:bodyPr/>
        <a:lstStyle/>
        <a:p>
          <a:endParaRPr lang="en-US"/>
        </a:p>
      </dgm:t>
    </dgm:pt>
    <dgm:pt modelId="{BB2071B6-9B72-4666-8089-6C489CB5ABBB}" type="sibTrans" cxnId="{5CC45722-2F95-47CF-8846-4291F659D4A1}">
      <dgm:prSet/>
      <dgm:spPr/>
      <dgm:t>
        <a:bodyPr/>
        <a:lstStyle/>
        <a:p>
          <a:endParaRPr lang="en-US"/>
        </a:p>
      </dgm:t>
    </dgm:pt>
    <dgm:pt modelId="{0BAC1F2C-5E1A-4833-9517-CD6F4BFC3AD5}">
      <dgm:prSet/>
      <dgm:spPr/>
      <dgm:t>
        <a:bodyPr/>
        <a:lstStyle/>
        <a:p>
          <a:r>
            <a:rPr lang="en-US" dirty="0" smtClean="0"/>
            <a:t>VID current data s=0.12</a:t>
          </a:r>
          <a:endParaRPr lang="en-US" dirty="0"/>
        </a:p>
      </dgm:t>
    </dgm:pt>
    <dgm:pt modelId="{79E95A79-6280-489C-A37F-FECA619F6339}" type="parTrans" cxnId="{9029BD39-65D1-46DB-81BE-DF305FABA7EF}">
      <dgm:prSet/>
      <dgm:spPr/>
      <dgm:t>
        <a:bodyPr/>
        <a:lstStyle/>
        <a:p>
          <a:endParaRPr lang="en-US"/>
        </a:p>
      </dgm:t>
    </dgm:pt>
    <dgm:pt modelId="{DD8431BC-CCDE-42F8-B521-0EA8118DB872}" type="sibTrans" cxnId="{9029BD39-65D1-46DB-81BE-DF305FABA7EF}">
      <dgm:prSet/>
      <dgm:spPr/>
      <dgm:t>
        <a:bodyPr/>
        <a:lstStyle/>
        <a:p>
          <a:endParaRPr lang="en-US"/>
        </a:p>
      </dgm:t>
    </dgm:pt>
    <dgm:pt modelId="{FFFB1376-B9A1-4D7A-A484-928FACBED93D}">
      <dgm:prSet/>
      <dgm:spPr/>
      <dgm:t>
        <a:bodyPr/>
        <a:lstStyle/>
        <a:p>
          <a:endParaRPr lang="en-US" dirty="0"/>
        </a:p>
      </dgm:t>
    </dgm:pt>
    <dgm:pt modelId="{EEE12F22-3C51-42D0-A3BC-C9A1D6B370DF}" type="parTrans" cxnId="{4A8100D0-E4AC-4D0D-BBBB-F4F4EC48C72B}">
      <dgm:prSet/>
      <dgm:spPr/>
      <dgm:t>
        <a:bodyPr/>
        <a:lstStyle/>
        <a:p>
          <a:endParaRPr lang="en-US"/>
        </a:p>
      </dgm:t>
    </dgm:pt>
    <dgm:pt modelId="{22E11B7F-E866-41F5-B64A-483EC37D18D0}" type="sibTrans" cxnId="{4A8100D0-E4AC-4D0D-BBBB-F4F4EC48C72B}">
      <dgm:prSet/>
      <dgm:spPr/>
      <dgm:t>
        <a:bodyPr/>
        <a:lstStyle/>
        <a:p>
          <a:endParaRPr lang="en-US"/>
        </a:p>
      </dgm:t>
    </dgm:pt>
    <dgm:pt modelId="{725F7028-18F8-4D0F-B685-D23DB965FF86}">
      <dgm:prSet/>
      <dgm:spPr/>
      <dgm:t>
        <a:bodyPr/>
        <a:lstStyle/>
        <a:p>
          <a:r>
            <a:rPr lang="en-US" dirty="0" smtClean="0"/>
            <a:t>r = 0.72</a:t>
          </a:r>
          <a:endParaRPr lang="en-US" dirty="0"/>
        </a:p>
      </dgm:t>
    </dgm:pt>
    <dgm:pt modelId="{002E08C5-0F81-4063-9C23-589C07E76076}" type="parTrans" cxnId="{DDD99EE1-C274-40D0-83A4-81713F2D64DE}">
      <dgm:prSet/>
      <dgm:spPr/>
      <dgm:t>
        <a:bodyPr/>
        <a:lstStyle/>
        <a:p>
          <a:endParaRPr lang="en-US"/>
        </a:p>
      </dgm:t>
    </dgm:pt>
    <dgm:pt modelId="{DAE52659-6AB3-419F-9292-C1BC575C9790}" type="sibTrans" cxnId="{DDD99EE1-C274-40D0-83A4-81713F2D64DE}">
      <dgm:prSet/>
      <dgm:spPr/>
      <dgm:t>
        <a:bodyPr/>
        <a:lstStyle/>
        <a:p>
          <a:endParaRPr lang="en-US"/>
        </a:p>
      </dgm:t>
    </dgm:pt>
    <dgm:pt modelId="{5F51FDE1-366F-4BAB-8FBC-3485B9061FAC}" type="pres">
      <dgm:prSet presAssocID="{714BD021-A3B4-4964-AEE8-E92B8E2221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54E5CC-81E6-40BC-94C5-71C45AB03866}" type="pres">
      <dgm:prSet presAssocID="{8A830B33-C5F1-4341-AC4F-4C4F629A3109}" presName="composite" presStyleCnt="0"/>
      <dgm:spPr/>
    </dgm:pt>
    <dgm:pt modelId="{3F57E903-7D79-4DED-B98E-CD4CFBD17C59}" type="pres">
      <dgm:prSet presAssocID="{8A830B33-C5F1-4341-AC4F-4C4F629A310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97163-199E-44D9-BB8A-E19C32166280}" type="pres">
      <dgm:prSet presAssocID="{8A830B33-C5F1-4341-AC4F-4C4F629A310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00156-E55E-49ED-9BCB-20991C207948}" type="pres">
      <dgm:prSet presAssocID="{FA17D9C3-AE7A-4450-BB06-AD06737E2309}" presName="space" presStyleCnt="0"/>
      <dgm:spPr/>
    </dgm:pt>
    <dgm:pt modelId="{F8FD4E90-5F5F-4A15-9913-E3FD768B3D92}" type="pres">
      <dgm:prSet presAssocID="{AF393914-1516-4B2F-921E-E6FF1849AD03}" presName="composite" presStyleCnt="0"/>
      <dgm:spPr/>
    </dgm:pt>
    <dgm:pt modelId="{735ECE8A-AC97-4691-8303-C9AE32962C77}" type="pres">
      <dgm:prSet presAssocID="{AF393914-1516-4B2F-921E-E6FF1849AD0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FBD9E-FF3E-4A80-BA1D-DE031707FAF8}" type="pres">
      <dgm:prSet presAssocID="{AF393914-1516-4B2F-921E-E6FF1849AD0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D02FE-9866-4FA6-8847-D49B26343A3A}" type="pres">
      <dgm:prSet presAssocID="{5B2F8CB2-8841-44FE-A102-1F42F0CB3DFA}" presName="space" presStyleCnt="0"/>
      <dgm:spPr/>
    </dgm:pt>
    <dgm:pt modelId="{A934474D-75DB-43F3-953A-E4867F076494}" type="pres">
      <dgm:prSet presAssocID="{16823C7C-41E6-48D1-86E1-7C0660F75195}" presName="composite" presStyleCnt="0"/>
      <dgm:spPr/>
    </dgm:pt>
    <dgm:pt modelId="{FB2E8F62-D1C4-4C90-ABBA-4CA122FDAE37}" type="pres">
      <dgm:prSet presAssocID="{16823C7C-41E6-48D1-86E1-7C0660F7519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ADEB9-8AD4-430A-9E4B-4DE32D3CFAC4}" type="pres">
      <dgm:prSet presAssocID="{16823C7C-41E6-48D1-86E1-7C0660F7519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3C0EE2-26AB-48D5-B51E-374A5ED7FB35}" type="presOf" srcId="{16823C7C-41E6-48D1-86E1-7C0660F75195}" destId="{FB2E8F62-D1C4-4C90-ABBA-4CA122FDAE37}" srcOrd="0" destOrd="0" presId="urn:microsoft.com/office/officeart/2005/8/layout/hList1"/>
    <dgm:cxn modelId="{BD107A69-05AB-4444-93B7-0365BCA4B26A}" type="presOf" srcId="{4FB98CD2-E203-4C2B-AEA3-E9CE637D056A}" destId="{CF897163-199E-44D9-BB8A-E19C32166280}" srcOrd="0" destOrd="2" presId="urn:microsoft.com/office/officeart/2005/8/layout/hList1"/>
    <dgm:cxn modelId="{E512B611-3274-4BA6-AFAE-61CC418927B5}" type="presOf" srcId="{EB8C0E81-D7CE-432D-AE19-ED301702514A}" destId="{CF897163-199E-44D9-BB8A-E19C32166280}" srcOrd="0" destOrd="3" presId="urn:microsoft.com/office/officeart/2005/8/layout/hList1"/>
    <dgm:cxn modelId="{8928DB22-D277-443F-BA60-1234A283312F}" type="presOf" srcId="{714BD021-A3B4-4964-AEE8-E92B8E22210B}" destId="{5F51FDE1-366F-4BAB-8FBC-3485B9061FAC}" srcOrd="0" destOrd="0" presId="urn:microsoft.com/office/officeart/2005/8/layout/hList1"/>
    <dgm:cxn modelId="{1F3564BF-FFC5-4489-B8CF-98FF8DE5FCD1}" type="presOf" srcId="{3ED0689E-F023-4A92-B497-8E649FC93592}" destId="{075ADEB9-8AD4-430A-9E4B-4DE32D3CFAC4}" srcOrd="0" destOrd="0" presId="urn:microsoft.com/office/officeart/2005/8/layout/hList1"/>
    <dgm:cxn modelId="{40396B54-7D30-4BA9-B547-69CD45290311}" type="presOf" srcId="{AF393914-1516-4B2F-921E-E6FF1849AD03}" destId="{735ECE8A-AC97-4691-8303-C9AE32962C77}" srcOrd="0" destOrd="0" presId="urn:microsoft.com/office/officeart/2005/8/layout/hList1"/>
    <dgm:cxn modelId="{4A8100D0-E4AC-4D0D-BBBB-F4F4EC48C72B}" srcId="{8A830B33-C5F1-4341-AC4F-4C4F629A3109}" destId="{FFFB1376-B9A1-4D7A-A484-928FACBED93D}" srcOrd="1" destOrd="0" parTransId="{EEE12F22-3C51-42D0-A3BC-C9A1D6B370DF}" sibTransId="{22E11B7F-E866-41F5-B64A-483EC37D18D0}"/>
    <dgm:cxn modelId="{8D6AFDC0-50D0-4324-9295-F100EE6752F1}" srcId="{714BD021-A3B4-4964-AEE8-E92B8E22210B}" destId="{AF393914-1516-4B2F-921E-E6FF1849AD03}" srcOrd="1" destOrd="0" parTransId="{9790CA7D-85BE-4C86-BF2B-272F7A3866D9}" sibTransId="{5B2F8CB2-8841-44FE-A102-1F42F0CB3DFA}"/>
    <dgm:cxn modelId="{DDD99EE1-C274-40D0-83A4-81713F2D64DE}" srcId="{AF393914-1516-4B2F-921E-E6FF1849AD03}" destId="{725F7028-18F8-4D0F-B685-D23DB965FF86}" srcOrd="1" destOrd="0" parTransId="{002E08C5-0F81-4063-9C23-589C07E76076}" sibTransId="{DAE52659-6AB3-419F-9292-C1BC575C9790}"/>
    <dgm:cxn modelId="{582F2C14-4CF1-437F-AF70-3A1D60D6E833}" type="presOf" srcId="{EAE98643-544E-4788-9876-82A226E9213D}" destId="{CF897163-199E-44D9-BB8A-E19C32166280}" srcOrd="0" destOrd="0" presId="urn:microsoft.com/office/officeart/2005/8/layout/hList1"/>
    <dgm:cxn modelId="{F9AA7901-5BB5-45E4-96C9-C16D1386292F}" type="presOf" srcId="{8A830B33-C5F1-4341-AC4F-4C4F629A3109}" destId="{3F57E903-7D79-4DED-B98E-CD4CFBD17C59}" srcOrd="0" destOrd="0" presId="urn:microsoft.com/office/officeart/2005/8/layout/hList1"/>
    <dgm:cxn modelId="{46C1F212-092E-4BD8-BEF1-4FB1DEECBF44}" srcId="{8A830B33-C5F1-4341-AC4F-4C4F629A3109}" destId="{EB8C0E81-D7CE-432D-AE19-ED301702514A}" srcOrd="3" destOrd="0" parTransId="{836F7304-BF36-457D-B9F7-C971D515F786}" sibTransId="{DE34D439-1277-49E7-8D55-9F44D896039A}"/>
    <dgm:cxn modelId="{73C501E2-F56F-483F-9A81-EB7702764F36}" type="presOf" srcId="{0BAC1F2C-5E1A-4833-9517-CD6F4BFC3AD5}" destId="{CF897163-199E-44D9-BB8A-E19C32166280}" srcOrd="0" destOrd="4" presId="urn:microsoft.com/office/officeart/2005/8/layout/hList1"/>
    <dgm:cxn modelId="{760033DD-4288-4ADC-B07D-20B637988B53}" srcId="{16823C7C-41E6-48D1-86E1-7C0660F75195}" destId="{8541F1B9-3C2B-46DC-88B1-9957D01A0EF5}" srcOrd="1" destOrd="0" parTransId="{5DFC2DDE-AA52-4EA9-949A-ECAC207A8AD8}" sibTransId="{1D2C2CC1-685A-42B2-8D66-736D47821958}"/>
    <dgm:cxn modelId="{3A42A302-95F8-4DFB-A56C-BA210FC9F6E5}" type="presOf" srcId="{FFFB1376-B9A1-4D7A-A484-928FACBED93D}" destId="{CF897163-199E-44D9-BB8A-E19C32166280}" srcOrd="0" destOrd="1" presId="urn:microsoft.com/office/officeart/2005/8/layout/hList1"/>
    <dgm:cxn modelId="{9191C84A-0899-4459-B571-2D6A319A5B66}" type="presOf" srcId="{8541F1B9-3C2B-46DC-88B1-9957D01A0EF5}" destId="{075ADEB9-8AD4-430A-9E4B-4DE32D3CFAC4}" srcOrd="0" destOrd="1" presId="urn:microsoft.com/office/officeart/2005/8/layout/hList1"/>
    <dgm:cxn modelId="{C01FA92D-5BF4-4085-8FDB-210D7E50FD64}" type="presOf" srcId="{11AEB93B-B340-4FDB-A022-2639BAF766CA}" destId="{26AFBD9E-FF3E-4A80-BA1D-DE031707FAF8}" srcOrd="0" destOrd="0" presId="urn:microsoft.com/office/officeart/2005/8/layout/hList1"/>
    <dgm:cxn modelId="{2E372629-A1DD-4D26-ACD7-F0EAB2EDE636}" srcId="{714BD021-A3B4-4964-AEE8-E92B8E22210B}" destId="{16823C7C-41E6-48D1-86E1-7C0660F75195}" srcOrd="2" destOrd="0" parTransId="{8E376BF0-E81D-482E-B88D-8686C0FEEE88}" sibTransId="{28B4852C-C9EC-489E-9CE8-2F3698FB58AF}"/>
    <dgm:cxn modelId="{F4D9E287-4F0F-475B-A512-1DD672704783}" srcId="{8A830B33-C5F1-4341-AC4F-4C4F629A3109}" destId="{EAE98643-544E-4788-9876-82A226E9213D}" srcOrd="0" destOrd="0" parTransId="{6ED8C093-B9AA-4601-A539-AD7C997358A1}" sibTransId="{994DBA1B-58E2-45B7-B628-4DBE16E0F365}"/>
    <dgm:cxn modelId="{2F49ECC3-5211-4CCB-BC34-3EFAAF821098}" srcId="{AF393914-1516-4B2F-921E-E6FF1849AD03}" destId="{11AEB93B-B340-4FDB-A022-2639BAF766CA}" srcOrd="0" destOrd="0" parTransId="{5B31C19A-C9F7-4138-84D7-728557FFD060}" sibTransId="{52111612-BF35-4FF1-9382-88B39386B49F}"/>
    <dgm:cxn modelId="{F4D7A36C-D055-4E3F-9149-1AC51E8293BA}" type="presOf" srcId="{725F7028-18F8-4D0F-B685-D23DB965FF86}" destId="{26AFBD9E-FF3E-4A80-BA1D-DE031707FAF8}" srcOrd="0" destOrd="1" presId="urn:microsoft.com/office/officeart/2005/8/layout/hList1"/>
    <dgm:cxn modelId="{169E444F-C640-45E8-B990-3015A2AC1265}" srcId="{714BD021-A3B4-4964-AEE8-E92B8E22210B}" destId="{8A830B33-C5F1-4341-AC4F-4C4F629A3109}" srcOrd="0" destOrd="0" parTransId="{7A9E21D7-937E-4F2E-BD07-2454B4677707}" sibTransId="{FA17D9C3-AE7A-4450-BB06-AD06737E2309}"/>
    <dgm:cxn modelId="{70E3DF10-59C0-4A04-99CE-C18BE5904CD8}" srcId="{16823C7C-41E6-48D1-86E1-7C0660F75195}" destId="{3ED0689E-F023-4A92-B497-8E649FC93592}" srcOrd="0" destOrd="0" parTransId="{47296FB3-3E3C-4E22-BA53-35F6BD4D6B55}" sibTransId="{BEA47CD5-5066-4B0D-8DF6-85F071BEB22B}"/>
    <dgm:cxn modelId="{9029BD39-65D1-46DB-81BE-DF305FABA7EF}" srcId="{8A830B33-C5F1-4341-AC4F-4C4F629A3109}" destId="{0BAC1F2C-5E1A-4833-9517-CD6F4BFC3AD5}" srcOrd="4" destOrd="0" parTransId="{79E95A79-6280-489C-A37F-FECA619F6339}" sibTransId="{DD8431BC-CCDE-42F8-B521-0EA8118DB872}"/>
    <dgm:cxn modelId="{5CC45722-2F95-47CF-8846-4291F659D4A1}" srcId="{8A830B33-C5F1-4341-AC4F-4C4F629A3109}" destId="{4FB98CD2-E203-4C2B-AEA3-E9CE637D056A}" srcOrd="2" destOrd="0" parTransId="{AACC003F-A15D-4E75-AE47-9FA8C4501901}" sibTransId="{BB2071B6-9B72-4666-8089-6C489CB5ABBB}"/>
    <dgm:cxn modelId="{836BFCD6-9E4F-480A-AD1E-A978E7FA2672}" type="presParOf" srcId="{5F51FDE1-366F-4BAB-8FBC-3485B9061FAC}" destId="{D054E5CC-81E6-40BC-94C5-71C45AB03866}" srcOrd="0" destOrd="0" presId="urn:microsoft.com/office/officeart/2005/8/layout/hList1"/>
    <dgm:cxn modelId="{94F28EA3-44E3-4F86-8D12-41D22ABA3586}" type="presParOf" srcId="{D054E5CC-81E6-40BC-94C5-71C45AB03866}" destId="{3F57E903-7D79-4DED-B98E-CD4CFBD17C59}" srcOrd="0" destOrd="0" presId="urn:microsoft.com/office/officeart/2005/8/layout/hList1"/>
    <dgm:cxn modelId="{C7A9B892-86D9-45A6-AA0E-F1F7C9B0C397}" type="presParOf" srcId="{D054E5CC-81E6-40BC-94C5-71C45AB03866}" destId="{CF897163-199E-44D9-BB8A-E19C32166280}" srcOrd="1" destOrd="0" presId="urn:microsoft.com/office/officeart/2005/8/layout/hList1"/>
    <dgm:cxn modelId="{C61719BC-E44D-4B56-B3B6-05C95DF33FCA}" type="presParOf" srcId="{5F51FDE1-366F-4BAB-8FBC-3485B9061FAC}" destId="{56600156-E55E-49ED-9BCB-20991C207948}" srcOrd="1" destOrd="0" presId="urn:microsoft.com/office/officeart/2005/8/layout/hList1"/>
    <dgm:cxn modelId="{76114C79-3511-42CD-BDD3-2AFECE9F9A0A}" type="presParOf" srcId="{5F51FDE1-366F-4BAB-8FBC-3485B9061FAC}" destId="{F8FD4E90-5F5F-4A15-9913-E3FD768B3D92}" srcOrd="2" destOrd="0" presId="urn:microsoft.com/office/officeart/2005/8/layout/hList1"/>
    <dgm:cxn modelId="{97005210-59B7-4806-A799-B334E4725C0A}" type="presParOf" srcId="{F8FD4E90-5F5F-4A15-9913-E3FD768B3D92}" destId="{735ECE8A-AC97-4691-8303-C9AE32962C77}" srcOrd="0" destOrd="0" presId="urn:microsoft.com/office/officeart/2005/8/layout/hList1"/>
    <dgm:cxn modelId="{6D5FFBDB-A042-4548-A060-0F6A344D3291}" type="presParOf" srcId="{F8FD4E90-5F5F-4A15-9913-E3FD768B3D92}" destId="{26AFBD9E-FF3E-4A80-BA1D-DE031707FAF8}" srcOrd="1" destOrd="0" presId="urn:microsoft.com/office/officeart/2005/8/layout/hList1"/>
    <dgm:cxn modelId="{F9ECC8E3-6464-45DF-A6CF-FBDBA7265E62}" type="presParOf" srcId="{5F51FDE1-366F-4BAB-8FBC-3485B9061FAC}" destId="{357D02FE-9866-4FA6-8847-D49B26343A3A}" srcOrd="3" destOrd="0" presId="urn:microsoft.com/office/officeart/2005/8/layout/hList1"/>
    <dgm:cxn modelId="{E28D6A66-C86A-42E6-86F7-60A22DFA10B5}" type="presParOf" srcId="{5F51FDE1-366F-4BAB-8FBC-3485B9061FAC}" destId="{A934474D-75DB-43F3-953A-E4867F076494}" srcOrd="4" destOrd="0" presId="urn:microsoft.com/office/officeart/2005/8/layout/hList1"/>
    <dgm:cxn modelId="{8A6441DF-B9ED-431A-9EC1-D284E858B477}" type="presParOf" srcId="{A934474D-75DB-43F3-953A-E4867F076494}" destId="{FB2E8F62-D1C4-4C90-ABBA-4CA122FDAE37}" srcOrd="0" destOrd="0" presId="urn:microsoft.com/office/officeart/2005/8/layout/hList1"/>
    <dgm:cxn modelId="{2BD95DBC-4BDE-42F4-8C9F-7FEF7EDE926F}" type="presParOf" srcId="{A934474D-75DB-43F3-953A-E4867F076494}" destId="{075ADEB9-8AD4-430A-9E4B-4DE32D3CFA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093BDE-1966-425F-90F3-F6360961F6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B22E05-9045-4FD0-B4E2-38A5E36464CA}">
      <dgm:prSet phldrT="[Text]"/>
      <dgm:spPr/>
      <dgm:t>
        <a:bodyPr/>
        <a:lstStyle/>
        <a:p>
          <a:r>
            <a:rPr lang="en-US" dirty="0" smtClean="0"/>
            <a:t>Model: Oil, Lab, Engine(Lab), min(1650,EngHr)</a:t>
          </a:r>
          <a:endParaRPr lang="en-US" dirty="0"/>
        </a:p>
      </dgm:t>
    </dgm:pt>
    <dgm:pt modelId="{4443614A-534A-4A19-9B8E-71DCBA33BE4A}" type="parTrans" cxnId="{540EBDDC-9C6A-4DC7-AFC3-8A9D67167B38}">
      <dgm:prSet/>
      <dgm:spPr/>
      <dgm:t>
        <a:bodyPr/>
        <a:lstStyle/>
        <a:p>
          <a:endParaRPr lang="en-US"/>
        </a:p>
      </dgm:t>
    </dgm:pt>
    <dgm:pt modelId="{446495C1-2B83-4F8E-8E05-933FF14173E9}" type="sibTrans" cxnId="{540EBDDC-9C6A-4DC7-AFC3-8A9D67167B38}">
      <dgm:prSet/>
      <dgm:spPr/>
      <dgm:t>
        <a:bodyPr/>
        <a:lstStyle/>
        <a:p>
          <a:endParaRPr lang="en-US"/>
        </a:p>
      </dgm:t>
    </dgm:pt>
    <dgm:pt modelId="{D6A79CCE-0C3B-4745-8F62-BECAFE2E5C4D}" type="pres">
      <dgm:prSet presAssocID="{8C093BDE-1966-425F-90F3-F6360961F6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C8F459-31CC-49C7-9522-F0F7F2DAF2E2}" type="pres">
      <dgm:prSet presAssocID="{E5B22E05-9045-4FD0-B4E2-38A5E36464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3FA991-A02B-429F-A338-381D8182E8D3}" type="presOf" srcId="{E5B22E05-9045-4FD0-B4E2-38A5E36464CA}" destId="{FBC8F459-31CC-49C7-9522-F0F7F2DAF2E2}" srcOrd="0" destOrd="0" presId="urn:microsoft.com/office/officeart/2005/8/layout/vList2"/>
    <dgm:cxn modelId="{1C2DC3F5-46E3-435B-965F-22C048523D3A}" type="presOf" srcId="{8C093BDE-1966-425F-90F3-F6360961F658}" destId="{D6A79CCE-0C3B-4745-8F62-BECAFE2E5C4D}" srcOrd="0" destOrd="0" presId="urn:microsoft.com/office/officeart/2005/8/layout/vList2"/>
    <dgm:cxn modelId="{540EBDDC-9C6A-4DC7-AFC3-8A9D67167B38}" srcId="{8C093BDE-1966-425F-90F3-F6360961F658}" destId="{E5B22E05-9045-4FD0-B4E2-38A5E36464CA}" srcOrd="0" destOrd="0" parTransId="{4443614A-534A-4A19-9B8E-71DCBA33BE4A}" sibTransId="{446495C1-2B83-4F8E-8E05-933FF14173E9}"/>
    <dgm:cxn modelId="{70DEBA3A-5E05-4DFB-A496-F7C7B6EC7840}" type="presParOf" srcId="{D6A79CCE-0C3B-4745-8F62-BECAFE2E5C4D}" destId="{FBC8F459-31CC-49C7-9522-F0F7F2DAF2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093BDE-1966-425F-90F3-F6360961F6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B22E05-9045-4FD0-B4E2-38A5E36464CA}">
      <dgm:prSet phldrT="[Text]"/>
      <dgm:spPr/>
      <dgm:t>
        <a:bodyPr/>
        <a:lstStyle/>
        <a:p>
          <a:r>
            <a:rPr lang="en-US" dirty="0" smtClean="0"/>
            <a:t>Based upon the Seq. VIE and VID pooled standard deviations (</a:t>
          </a:r>
          <a:r>
            <a:rPr lang="en-US" i="1" dirty="0" err="1" smtClean="0"/>
            <a:t>s</a:t>
          </a:r>
          <a:r>
            <a:rPr lang="en-US" i="1" baseline="-25000" dirty="0" err="1" smtClean="0"/>
            <a:t>r</a:t>
          </a:r>
          <a:r>
            <a:rPr lang="en-US" dirty="0" smtClean="0"/>
            <a:t>) and ASTM’s repeatability (</a:t>
          </a:r>
          <a:r>
            <a:rPr lang="en-US" i="1" dirty="0" smtClean="0"/>
            <a:t>r</a:t>
          </a:r>
          <a:r>
            <a:rPr lang="en-US" dirty="0" smtClean="0"/>
            <a:t>), there is no significant difference between an FEI1 result</a:t>
          </a:r>
          <a:r>
            <a:rPr lang="en-US" i="1" baseline="30000" dirty="0" smtClean="0"/>
            <a:t>1</a:t>
          </a:r>
          <a:r>
            <a:rPr lang="en-US" dirty="0" smtClean="0"/>
            <a:t> of 1.3 </a:t>
          </a:r>
          <a:r>
            <a:rPr lang="en-US" i="1" dirty="0" smtClean="0"/>
            <a:t>–</a:t>
          </a:r>
          <a:r>
            <a:rPr lang="en-US" dirty="0" smtClean="0"/>
            <a:t> 2.0 for the VIE and </a:t>
          </a:r>
          <a:br>
            <a:rPr lang="en-US" dirty="0" smtClean="0"/>
          </a:br>
          <a:r>
            <a:rPr lang="en-US" dirty="0" smtClean="0"/>
            <a:t>1.6</a:t>
          </a:r>
          <a:r>
            <a:rPr lang="en-US" i="1" dirty="0" smtClean="0"/>
            <a:t> – </a:t>
          </a:r>
          <a:r>
            <a:rPr lang="en-US" i="0" dirty="0" smtClean="0"/>
            <a:t>2.0</a:t>
          </a:r>
          <a:r>
            <a:rPr lang="en-US" dirty="0" smtClean="0"/>
            <a:t> for the VID.</a:t>
          </a:r>
          <a:endParaRPr lang="en-US" dirty="0"/>
        </a:p>
      </dgm:t>
    </dgm:pt>
    <dgm:pt modelId="{4443614A-534A-4A19-9B8E-71DCBA33BE4A}" type="parTrans" cxnId="{540EBDDC-9C6A-4DC7-AFC3-8A9D67167B38}">
      <dgm:prSet/>
      <dgm:spPr/>
      <dgm:t>
        <a:bodyPr/>
        <a:lstStyle/>
        <a:p>
          <a:endParaRPr lang="en-US"/>
        </a:p>
      </dgm:t>
    </dgm:pt>
    <dgm:pt modelId="{446495C1-2B83-4F8E-8E05-933FF14173E9}" type="sibTrans" cxnId="{540EBDDC-9C6A-4DC7-AFC3-8A9D67167B38}">
      <dgm:prSet/>
      <dgm:spPr/>
      <dgm:t>
        <a:bodyPr/>
        <a:lstStyle/>
        <a:p>
          <a:endParaRPr lang="en-US"/>
        </a:p>
      </dgm:t>
    </dgm:pt>
    <dgm:pt modelId="{D6A79CCE-0C3B-4745-8F62-BECAFE2E5C4D}" type="pres">
      <dgm:prSet presAssocID="{8C093BDE-1966-425F-90F3-F6360961F6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C8F459-31CC-49C7-9522-F0F7F2DAF2E2}" type="pres">
      <dgm:prSet presAssocID="{E5B22E05-9045-4FD0-B4E2-38A5E36464CA}" presName="parentText" presStyleLbl="node1" presStyleIdx="0" presStyleCnt="1" custScaleY="336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135ECE-5E11-46F4-A839-50A866903465}" type="presOf" srcId="{8C093BDE-1966-425F-90F3-F6360961F658}" destId="{D6A79CCE-0C3B-4745-8F62-BECAFE2E5C4D}" srcOrd="0" destOrd="0" presId="urn:microsoft.com/office/officeart/2005/8/layout/vList2"/>
    <dgm:cxn modelId="{540EBDDC-9C6A-4DC7-AFC3-8A9D67167B38}" srcId="{8C093BDE-1966-425F-90F3-F6360961F658}" destId="{E5B22E05-9045-4FD0-B4E2-38A5E36464CA}" srcOrd="0" destOrd="0" parTransId="{4443614A-534A-4A19-9B8E-71DCBA33BE4A}" sibTransId="{446495C1-2B83-4F8E-8E05-933FF14173E9}"/>
    <dgm:cxn modelId="{BAFF21E9-4C39-4B9D-AA90-EA87A5562F86}" type="presOf" srcId="{E5B22E05-9045-4FD0-B4E2-38A5E36464CA}" destId="{FBC8F459-31CC-49C7-9522-F0F7F2DAF2E2}" srcOrd="0" destOrd="0" presId="urn:microsoft.com/office/officeart/2005/8/layout/vList2"/>
    <dgm:cxn modelId="{B72355F4-5658-49D8-9846-46B554EB8767}" type="presParOf" srcId="{D6A79CCE-0C3B-4745-8F62-BECAFE2E5C4D}" destId="{FBC8F459-31CC-49C7-9522-F0F7F2DAF2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4BD021-A3B4-4964-AEE8-E92B8E22210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830B33-C5F1-4341-AC4F-4C4F629A3109}">
      <dgm:prSet phldrT="[Text]"/>
      <dgm:spPr/>
      <dgm:t>
        <a:bodyPr/>
        <a:lstStyle/>
        <a:p>
          <a:r>
            <a:rPr lang="en-US" dirty="0" smtClean="0"/>
            <a:t>Model RMSE</a:t>
          </a:r>
        </a:p>
      </dgm:t>
    </dgm:pt>
    <dgm:pt modelId="{7A9E21D7-937E-4F2E-BD07-2454B4677707}" type="parTrans" cxnId="{169E444F-C640-45E8-B990-3015A2AC1265}">
      <dgm:prSet/>
      <dgm:spPr/>
      <dgm:t>
        <a:bodyPr/>
        <a:lstStyle/>
        <a:p>
          <a:endParaRPr lang="en-US"/>
        </a:p>
      </dgm:t>
    </dgm:pt>
    <dgm:pt modelId="{FA17D9C3-AE7A-4450-BB06-AD06737E2309}" type="sibTrans" cxnId="{169E444F-C640-45E8-B990-3015A2AC1265}">
      <dgm:prSet/>
      <dgm:spPr/>
      <dgm:t>
        <a:bodyPr/>
        <a:lstStyle/>
        <a:p>
          <a:endParaRPr lang="en-US"/>
        </a:p>
      </dgm:t>
    </dgm:pt>
    <dgm:pt modelId="{AF393914-1516-4B2F-921E-E6FF1849AD03}">
      <dgm:prSet phldrT="[Text]"/>
      <dgm:spPr/>
      <dgm:t>
        <a:bodyPr/>
        <a:lstStyle/>
        <a:p>
          <a:r>
            <a:rPr lang="en-US" dirty="0" smtClean="0"/>
            <a:t>Repeatability</a:t>
          </a:r>
        </a:p>
      </dgm:t>
    </dgm:pt>
    <dgm:pt modelId="{9790CA7D-85BE-4C86-BF2B-272F7A3866D9}" type="parTrans" cxnId="{8D6AFDC0-50D0-4324-9295-F100EE6752F1}">
      <dgm:prSet/>
      <dgm:spPr/>
      <dgm:t>
        <a:bodyPr/>
        <a:lstStyle/>
        <a:p>
          <a:endParaRPr lang="en-US"/>
        </a:p>
      </dgm:t>
    </dgm:pt>
    <dgm:pt modelId="{5B2F8CB2-8841-44FE-A102-1F42F0CB3DFA}" type="sibTrans" cxnId="{8D6AFDC0-50D0-4324-9295-F100EE6752F1}">
      <dgm:prSet/>
      <dgm:spPr/>
      <dgm:t>
        <a:bodyPr/>
        <a:lstStyle/>
        <a:p>
          <a:endParaRPr lang="en-US"/>
        </a:p>
      </dgm:t>
    </dgm:pt>
    <dgm:pt modelId="{16823C7C-41E6-48D1-86E1-7C0660F75195}">
      <dgm:prSet phldrT="[Text]"/>
      <dgm:spPr/>
      <dgm:t>
        <a:bodyPr/>
        <a:lstStyle/>
        <a:p>
          <a:r>
            <a:rPr lang="en-US" dirty="0" smtClean="0"/>
            <a:t>Reproducibility</a:t>
          </a:r>
          <a:endParaRPr lang="en-US" dirty="0"/>
        </a:p>
      </dgm:t>
    </dgm:pt>
    <dgm:pt modelId="{8E376BF0-E81D-482E-B88D-8686C0FEEE88}" type="parTrans" cxnId="{2E372629-A1DD-4D26-ACD7-F0EAB2EDE636}">
      <dgm:prSet/>
      <dgm:spPr/>
      <dgm:t>
        <a:bodyPr/>
        <a:lstStyle/>
        <a:p>
          <a:endParaRPr lang="en-US"/>
        </a:p>
      </dgm:t>
    </dgm:pt>
    <dgm:pt modelId="{28B4852C-C9EC-489E-9CE8-2F3698FB58AF}" type="sibTrans" cxnId="{2E372629-A1DD-4D26-ACD7-F0EAB2EDE636}">
      <dgm:prSet/>
      <dgm:spPr/>
      <dgm:t>
        <a:bodyPr/>
        <a:lstStyle/>
        <a:p>
          <a:endParaRPr lang="en-US"/>
        </a:p>
      </dgm:t>
    </dgm:pt>
    <dgm:pt modelId="{11AEB93B-B340-4FDB-A022-2639BAF766CA}">
      <dgm:prSet/>
      <dgm:spPr/>
      <dgm:t>
        <a:bodyPr/>
        <a:lstStyle/>
        <a:p>
          <a:r>
            <a:rPr lang="en-US" dirty="0" smtClean="0"/>
            <a:t>s = 0.32</a:t>
          </a:r>
          <a:endParaRPr lang="en-US" dirty="0"/>
        </a:p>
      </dgm:t>
    </dgm:pt>
    <dgm:pt modelId="{5B31C19A-C9F7-4138-84D7-728557FFD060}" type="parTrans" cxnId="{2F49ECC3-5211-4CCB-BC34-3EFAAF821098}">
      <dgm:prSet/>
      <dgm:spPr/>
      <dgm:t>
        <a:bodyPr/>
        <a:lstStyle/>
        <a:p>
          <a:endParaRPr lang="en-US"/>
        </a:p>
      </dgm:t>
    </dgm:pt>
    <dgm:pt modelId="{52111612-BF35-4FF1-9382-88B39386B49F}" type="sibTrans" cxnId="{2F49ECC3-5211-4CCB-BC34-3EFAAF821098}">
      <dgm:prSet/>
      <dgm:spPr/>
      <dgm:t>
        <a:bodyPr/>
        <a:lstStyle/>
        <a:p>
          <a:endParaRPr lang="en-US"/>
        </a:p>
      </dgm:t>
    </dgm:pt>
    <dgm:pt modelId="{3ED0689E-F023-4A92-B497-8E649FC93592}">
      <dgm:prSet/>
      <dgm:spPr/>
      <dgm:t>
        <a:bodyPr/>
        <a:lstStyle/>
        <a:p>
          <a:r>
            <a:rPr lang="en-US" dirty="0" smtClean="0"/>
            <a:t>s = 0.33</a:t>
          </a:r>
          <a:endParaRPr lang="en-US" dirty="0"/>
        </a:p>
      </dgm:t>
    </dgm:pt>
    <dgm:pt modelId="{47296FB3-3E3C-4E22-BA53-35F6BD4D6B55}" type="parTrans" cxnId="{70E3DF10-59C0-4A04-99CE-C18BE5904CD8}">
      <dgm:prSet/>
      <dgm:spPr/>
      <dgm:t>
        <a:bodyPr/>
        <a:lstStyle/>
        <a:p>
          <a:endParaRPr lang="en-US"/>
        </a:p>
      </dgm:t>
    </dgm:pt>
    <dgm:pt modelId="{BEA47CD5-5066-4B0D-8DF6-85F071BEB22B}" type="sibTrans" cxnId="{70E3DF10-59C0-4A04-99CE-C18BE5904CD8}">
      <dgm:prSet/>
      <dgm:spPr/>
      <dgm:t>
        <a:bodyPr/>
        <a:lstStyle/>
        <a:p>
          <a:endParaRPr lang="en-US"/>
        </a:p>
      </dgm:t>
    </dgm:pt>
    <dgm:pt modelId="{8541F1B9-3C2B-46DC-88B1-9957D01A0EF5}">
      <dgm:prSet/>
      <dgm:spPr/>
      <dgm:t>
        <a:bodyPr/>
        <a:lstStyle/>
        <a:p>
          <a:r>
            <a:rPr lang="en-US" dirty="0" smtClean="0"/>
            <a:t>R = 0.91</a:t>
          </a:r>
          <a:endParaRPr lang="en-US" dirty="0"/>
        </a:p>
      </dgm:t>
    </dgm:pt>
    <dgm:pt modelId="{5DFC2DDE-AA52-4EA9-949A-ECAC207A8AD8}" type="parTrans" cxnId="{760033DD-4288-4ADC-B07D-20B637988B53}">
      <dgm:prSet/>
      <dgm:spPr/>
      <dgm:t>
        <a:bodyPr/>
        <a:lstStyle/>
        <a:p>
          <a:endParaRPr lang="en-US"/>
        </a:p>
      </dgm:t>
    </dgm:pt>
    <dgm:pt modelId="{1D2C2CC1-685A-42B2-8D66-736D47821958}" type="sibTrans" cxnId="{760033DD-4288-4ADC-B07D-20B637988B53}">
      <dgm:prSet/>
      <dgm:spPr/>
      <dgm:t>
        <a:bodyPr/>
        <a:lstStyle/>
        <a:p>
          <a:endParaRPr lang="en-US"/>
        </a:p>
      </dgm:t>
    </dgm:pt>
    <dgm:pt modelId="{EAE98643-544E-4788-9876-82A226E9213D}">
      <dgm:prSet/>
      <dgm:spPr/>
      <dgm:t>
        <a:bodyPr/>
        <a:lstStyle/>
        <a:p>
          <a:r>
            <a:rPr lang="en-US" dirty="0" smtClean="0"/>
            <a:t>s = 0.32</a:t>
          </a:r>
          <a:endParaRPr lang="en-US" dirty="0"/>
        </a:p>
      </dgm:t>
    </dgm:pt>
    <dgm:pt modelId="{6ED8C093-B9AA-4601-A539-AD7C997358A1}" type="parTrans" cxnId="{F4D9E287-4F0F-475B-A512-1DD672704783}">
      <dgm:prSet/>
      <dgm:spPr/>
      <dgm:t>
        <a:bodyPr/>
        <a:lstStyle/>
        <a:p>
          <a:endParaRPr lang="en-US"/>
        </a:p>
      </dgm:t>
    </dgm:pt>
    <dgm:pt modelId="{994DBA1B-58E2-45B7-B628-4DBE16E0F365}" type="sibTrans" cxnId="{F4D9E287-4F0F-475B-A512-1DD672704783}">
      <dgm:prSet/>
      <dgm:spPr/>
      <dgm:t>
        <a:bodyPr/>
        <a:lstStyle/>
        <a:p>
          <a:endParaRPr lang="en-US"/>
        </a:p>
      </dgm:t>
    </dgm:pt>
    <dgm:pt modelId="{EB8C0E81-D7CE-432D-AE19-ED301702514A}">
      <dgm:prSet/>
      <dgm:spPr/>
      <dgm:t>
        <a:bodyPr/>
        <a:lstStyle/>
        <a:p>
          <a:r>
            <a:rPr lang="en-US" dirty="0" smtClean="0"/>
            <a:t>VID Precision Matrix s=0.16</a:t>
          </a:r>
          <a:endParaRPr lang="en-US" dirty="0"/>
        </a:p>
      </dgm:t>
    </dgm:pt>
    <dgm:pt modelId="{836F7304-BF36-457D-B9F7-C971D515F786}" type="parTrans" cxnId="{46C1F212-092E-4BD8-BEF1-4FB1DEECBF44}">
      <dgm:prSet/>
      <dgm:spPr/>
      <dgm:t>
        <a:bodyPr/>
        <a:lstStyle/>
        <a:p>
          <a:endParaRPr lang="en-US"/>
        </a:p>
      </dgm:t>
    </dgm:pt>
    <dgm:pt modelId="{DE34D439-1277-49E7-8D55-9F44D896039A}" type="sibTrans" cxnId="{46C1F212-092E-4BD8-BEF1-4FB1DEECBF44}">
      <dgm:prSet/>
      <dgm:spPr/>
      <dgm:t>
        <a:bodyPr/>
        <a:lstStyle/>
        <a:p>
          <a:endParaRPr lang="en-US"/>
        </a:p>
      </dgm:t>
    </dgm:pt>
    <dgm:pt modelId="{4FB98CD2-E203-4C2B-AEA3-E9CE637D056A}">
      <dgm:prSet/>
      <dgm:spPr/>
      <dgm:t>
        <a:bodyPr/>
        <a:lstStyle/>
        <a:p>
          <a:r>
            <a:rPr lang="en-US" dirty="0" smtClean="0"/>
            <a:t>VIE Prove-out s=0.16</a:t>
          </a:r>
          <a:endParaRPr lang="en-US" dirty="0"/>
        </a:p>
      </dgm:t>
    </dgm:pt>
    <dgm:pt modelId="{AACC003F-A15D-4E75-AE47-9FA8C4501901}" type="parTrans" cxnId="{5CC45722-2F95-47CF-8846-4291F659D4A1}">
      <dgm:prSet/>
      <dgm:spPr/>
      <dgm:t>
        <a:bodyPr/>
        <a:lstStyle/>
        <a:p>
          <a:endParaRPr lang="en-US"/>
        </a:p>
      </dgm:t>
    </dgm:pt>
    <dgm:pt modelId="{BB2071B6-9B72-4666-8089-6C489CB5ABBB}" type="sibTrans" cxnId="{5CC45722-2F95-47CF-8846-4291F659D4A1}">
      <dgm:prSet/>
      <dgm:spPr/>
      <dgm:t>
        <a:bodyPr/>
        <a:lstStyle/>
        <a:p>
          <a:endParaRPr lang="en-US"/>
        </a:p>
      </dgm:t>
    </dgm:pt>
    <dgm:pt modelId="{0BAC1F2C-5E1A-4833-9517-CD6F4BFC3AD5}">
      <dgm:prSet/>
      <dgm:spPr/>
      <dgm:t>
        <a:bodyPr/>
        <a:lstStyle/>
        <a:p>
          <a:r>
            <a:rPr lang="en-US" dirty="0" smtClean="0"/>
            <a:t>VID current data s=0.13</a:t>
          </a:r>
          <a:endParaRPr lang="en-US" dirty="0"/>
        </a:p>
      </dgm:t>
    </dgm:pt>
    <dgm:pt modelId="{79E95A79-6280-489C-A37F-FECA619F6339}" type="parTrans" cxnId="{9029BD39-65D1-46DB-81BE-DF305FABA7EF}">
      <dgm:prSet/>
      <dgm:spPr/>
      <dgm:t>
        <a:bodyPr/>
        <a:lstStyle/>
        <a:p>
          <a:endParaRPr lang="en-US"/>
        </a:p>
      </dgm:t>
    </dgm:pt>
    <dgm:pt modelId="{DD8431BC-CCDE-42F8-B521-0EA8118DB872}" type="sibTrans" cxnId="{9029BD39-65D1-46DB-81BE-DF305FABA7EF}">
      <dgm:prSet/>
      <dgm:spPr/>
      <dgm:t>
        <a:bodyPr/>
        <a:lstStyle/>
        <a:p>
          <a:endParaRPr lang="en-US"/>
        </a:p>
      </dgm:t>
    </dgm:pt>
    <dgm:pt modelId="{FFFB1376-B9A1-4D7A-A484-928FACBED93D}">
      <dgm:prSet/>
      <dgm:spPr/>
      <dgm:t>
        <a:bodyPr/>
        <a:lstStyle/>
        <a:p>
          <a:endParaRPr lang="en-US" dirty="0"/>
        </a:p>
      </dgm:t>
    </dgm:pt>
    <dgm:pt modelId="{EEE12F22-3C51-42D0-A3BC-C9A1D6B370DF}" type="parTrans" cxnId="{4A8100D0-E4AC-4D0D-BBBB-F4F4EC48C72B}">
      <dgm:prSet/>
      <dgm:spPr/>
      <dgm:t>
        <a:bodyPr/>
        <a:lstStyle/>
        <a:p>
          <a:endParaRPr lang="en-US"/>
        </a:p>
      </dgm:t>
    </dgm:pt>
    <dgm:pt modelId="{22E11B7F-E866-41F5-B64A-483EC37D18D0}" type="sibTrans" cxnId="{4A8100D0-E4AC-4D0D-BBBB-F4F4EC48C72B}">
      <dgm:prSet/>
      <dgm:spPr/>
      <dgm:t>
        <a:bodyPr/>
        <a:lstStyle/>
        <a:p>
          <a:endParaRPr lang="en-US"/>
        </a:p>
      </dgm:t>
    </dgm:pt>
    <dgm:pt modelId="{725F7028-18F8-4D0F-B685-D23DB965FF86}">
      <dgm:prSet/>
      <dgm:spPr/>
      <dgm:t>
        <a:bodyPr/>
        <a:lstStyle/>
        <a:p>
          <a:r>
            <a:rPr lang="en-US" dirty="0" smtClean="0"/>
            <a:t>r = 0.89</a:t>
          </a:r>
          <a:endParaRPr lang="en-US" dirty="0"/>
        </a:p>
      </dgm:t>
    </dgm:pt>
    <dgm:pt modelId="{002E08C5-0F81-4063-9C23-589C07E76076}" type="parTrans" cxnId="{DDD99EE1-C274-40D0-83A4-81713F2D64DE}">
      <dgm:prSet/>
      <dgm:spPr/>
      <dgm:t>
        <a:bodyPr/>
        <a:lstStyle/>
        <a:p>
          <a:endParaRPr lang="en-US"/>
        </a:p>
      </dgm:t>
    </dgm:pt>
    <dgm:pt modelId="{DAE52659-6AB3-419F-9292-C1BC575C9790}" type="sibTrans" cxnId="{DDD99EE1-C274-40D0-83A4-81713F2D64DE}">
      <dgm:prSet/>
      <dgm:spPr/>
      <dgm:t>
        <a:bodyPr/>
        <a:lstStyle/>
        <a:p>
          <a:endParaRPr lang="en-US"/>
        </a:p>
      </dgm:t>
    </dgm:pt>
    <dgm:pt modelId="{5F51FDE1-366F-4BAB-8FBC-3485B9061FAC}" type="pres">
      <dgm:prSet presAssocID="{714BD021-A3B4-4964-AEE8-E92B8E2221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54E5CC-81E6-40BC-94C5-71C45AB03866}" type="pres">
      <dgm:prSet presAssocID="{8A830B33-C5F1-4341-AC4F-4C4F629A3109}" presName="composite" presStyleCnt="0"/>
      <dgm:spPr/>
    </dgm:pt>
    <dgm:pt modelId="{3F57E903-7D79-4DED-B98E-CD4CFBD17C59}" type="pres">
      <dgm:prSet presAssocID="{8A830B33-C5F1-4341-AC4F-4C4F629A310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97163-199E-44D9-BB8A-E19C32166280}" type="pres">
      <dgm:prSet presAssocID="{8A830B33-C5F1-4341-AC4F-4C4F629A310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00156-E55E-49ED-9BCB-20991C207948}" type="pres">
      <dgm:prSet presAssocID="{FA17D9C3-AE7A-4450-BB06-AD06737E2309}" presName="space" presStyleCnt="0"/>
      <dgm:spPr/>
    </dgm:pt>
    <dgm:pt modelId="{F8FD4E90-5F5F-4A15-9913-E3FD768B3D92}" type="pres">
      <dgm:prSet presAssocID="{AF393914-1516-4B2F-921E-E6FF1849AD03}" presName="composite" presStyleCnt="0"/>
      <dgm:spPr/>
    </dgm:pt>
    <dgm:pt modelId="{735ECE8A-AC97-4691-8303-C9AE32962C77}" type="pres">
      <dgm:prSet presAssocID="{AF393914-1516-4B2F-921E-E6FF1849AD0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FBD9E-FF3E-4A80-BA1D-DE031707FAF8}" type="pres">
      <dgm:prSet presAssocID="{AF393914-1516-4B2F-921E-E6FF1849AD0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D02FE-9866-4FA6-8847-D49B26343A3A}" type="pres">
      <dgm:prSet presAssocID="{5B2F8CB2-8841-44FE-A102-1F42F0CB3DFA}" presName="space" presStyleCnt="0"/>
      <dgm:spPr/>
    </dgm:pt>
    <dgm:pt modelId="{A934474D-75DB-43F3-953A-E4867F076494}" type="pres">
      <dgm:prSet presAssocID="{16823C7C-41E6-48D1-86E1-7C0660F75195}" presName="composite" presStyleCnt="0"/>
      <dgm:spPr/>
    </dgm:pt>
    <dgm:pt modelId="{FB2E8F62-D1C4-4C90-ABBA-4CA122FDAE37}" type="pres">
      <dgm:prSet presAssocID="{16823C7C-41E6-48D1-86E1-7C0660F7519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ADEB9-8AD4-430A-9E4B-4DE32D3CFAC4}" type="pres">
      <dgm:prSet presAssocID="{16823C7C-41E6-48D1-86E1-7C0660F7519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8100D0-E4AC-4D0D-BBBB-F4F4EC48C72B}" srcId="{8A830B33-C5F1-4341-AC4F-4C4F629A3109}" destId="{FFFB1376-B9A1-4D7A-A484-928FACBED93D}" srcOrd="1" destOrd="0" parTransId="{EEE12F22-3C51-42D0-A3BC-C9A1D6B370DF}" sibTransId="{22E11B7F-E866-41F5-B64A-483EC37D18D0}"/>
    <dgm:cxn modelId="{46C1F212-092E-4BD8-BEF1-4FB1DEECBF44}" srcId="{8A830B33-C5F1-4341-AC4F-4C4F629A3109}" destId="{EB8C0E81-D7CE-432D-AE19-ED301702514A}" srcOrd="3" destOrd="0" parTransId="{836F7304-BF36-457D-B9F7-C971D515F786}" sibTransId="{DE34D439-1277-49E7-8D55-9F44D896039A}"/>
    <dgm:cxn modelId="{9151D1B8-E834-4D32-9F89-E85989FAA033}" type="presOf" srcId="{FFFB1376-B9A1-4D7A-A484-928FACBED93D}" destId="{CF897163-199E-44D9-BB8A-E19C32166280}" srcOrd="0" destOrd="1" presId="urn:microsoft.com/office/officeart/2005/8/layout/hList1"/>
    <dgm:cxn modelId="{2925C4BF-C99D-466B-AF1C-E848906B8784}" type="presOf" srcId="{0BAC1F2C-5E1A-4833-9517-CD6F4BFC3AD5}" destId="{CF897163-199E-44D9-BB8A-E19C32166280}" srcOrd="0" destOrd="4" presId="urn:microsoft.com/office/officeart/2005/8/layout/hList1"/>
    <dgm:cxn modelId="{70E3DF10-59C0-4A04-99CE-C18BE5904CD8}" srcId="{16823C7C-41E6-48D1-86E1-7C0660F75195}" destId="{3ED0689E-F023-4A92-B497-8E649FC93592}" srcOrd="0" destOrd="0" parTransId="{47296FB3-3E3C-4E22-BA53-35F6BD4D6B55}" sibTransId="{BEA47CD5-5066-4B0D-8DF6-85F071BEB22B}"/>
    <dgm:cxn modelId="{169E444F-C640-45E8-B990-3015A2AC1265}" srcId="{714BD021-A3B4-4964-AEE8-E92B8E22210B}" destId="{8A830B33-C5F1-4341-AC4F-4C4F629A3109}" srcOrd="0" destOrd="0" parTransId="{7A9E21D7-937E-4F2E-BD07-2454B4677707}" sibTransId="{FA17D9C3-AE7A-4450-BB06-AD06737E2309}"/>
    <dgm:cxn modelId="{15C2DBE6-B5EF-47BE-A787-D6D6054D3CFA}" type="presOf" srcId="{AF393914-1516-4B2F-921E-E6FF1849AD03}" destId="{735ECE8A-AC97-4691-8303-C9AE32962C77}" srcOrd="0" destOrd="0" presId="urn:microsoft.com/office/officeart/2005/8/layout/hList1"/>
    <dgm:cxn modelId="{9558383F-18E1-452C-850F-20DFDF90A009}" type="presOf" srcId="{3ED0689E-F023-4A92-B497-8E649FC93592}" destId="{075ADEB9-8AD4-430A-9E4B-4DE32D3CFAC4}" srcOrd="0" destOrd="0" presId="urn:microsoft.com/office/officeart/2005/8/layout/hList1"/>
    <dgm:cxn modelId="{8D6AFDC0-50D0-4324-9295-F100EE6752F1}" srcId="{714BD021-A3B4-4964-AEE8-E92B8E22210B}" destId="{AF393914-1516-4B2F-921E-E6FF1849AD03}" srcOrd="1" destOrd="0" parTransId="{9790CA7D-85BE-4C86-BF2B-272F7A3866D9}" sibTransId="{5B2F8CB2-8841-44FE-A102-1F42F0CB3DFA}"/>
    <dgm:cxn modelId="{42D64782-E6E2-4B65-9A00-F61D293CC060}" type="presOf" srcId="{EB8C0E81-D7CE-432D-AE19-ED301702514A}" destId="{CF897163-199E-44D9-BB8A-E19C32166280}" srcOrd="0" destOrd="3" presId="urn:microsoft.com/office/officeart/2005/8/layout/hList1"/>
    <dgm:cxn modelId="{79187707-8A1B-409D-9A75-43AF1B9DA5EE}" type="presOf" srcId="{EAE98643-544E-4788-9876-82A226E9213D}" destId="{CF897163-199E-44D9-BB8A-E19C32166280}" srcOrd="0" destOrd="0" presId="urn:microsoft.com/office/officeart/2005/8/layout/hList1"/>
    <dgm:cxn modelId="{60AE4D9D-8E14-4668-9ABC-82B9A49F4264}" type="presOf" srcId="{11AEB93B-B340-4FDB-A022-2639BAF766CA}" destId="{26AFBD9E-FF3E-4A80-BA1D-DE031707FAF8}" srcOrd="0" destOrd="0" presId="urn:microsoft.com/office/officeart/2005/8/layout/hList1"/>
    <dgm:cxn modelId="{F4D9E287-4F0F-475B-A512-1DD672704783}" srcId="{8A830B33-C5F1-4341-AC4F-4C4F629A3109}" destId="{EAE98643-544E-4788-9876-82A226E9213D}" srcOrd="0" destOrd="0" parTransId="{6ED8C093-B9AA-4601-A539-AD7C997358A1}" sibTransId="{994DBA1B-58E2-45B7-B628-4DBE16E0F365}"/>
    <dgm:cxn modelId="{8982D422-B19F-4CD6-AF7A-148070CAA201}" type="presOf" srcId="{725F7028-18F8-4D0F-B685-D23DB965FF86}" destId="{26AFBD9E-FF3E-4A80-BA1D-DE031707FAF8}" srcOrd="0" destOrd="1" presId="urn:microsoft.com/office/officeart/2005/8/layout/hList1"/>
    <dgm:cxn modelId="{FBFDD3C3-AB2F-4646-BBC5-A9E6BBD095F9}" type="presOf" srcId="{8A830B33-C5F1-4341-AC4F-4C4F629A3109}" destId="{3F57E903-7D79-4DED-B98E-CD4CFBD17C59}" srcOrd="0" destOrd="0" presId="urn:microsoft.com/office/officeart/2005/8/layout/hList1"/>
    <dgm:cxn modelId="{9029BD39-65D1-46DB-81BE-DF305FABA7EF}" srcId="{8A830B33-C5F1-4341-AC4F-4C4F629A3109}" destId="{0BAC1F2C-5E1A-4833-9517-CD6F4BFC3AD5}" srcOrd="4" destOrd="0" parTransId="{79E95A79-6280-489C-A37F-FECA619F6339}" sibTransId="{DD8431BC-CCDE-42F8-B521-0EA8118DB872}"/>
    <dgm:cxn modelId="{2F49ECC3-5211-4CCB-BC34-3EFAAF821098}" srcId="{AF393914-1516-4B2F-921E-E6FF1849AD03}" destId="{11AEB93B-B340-4FDB-A022-2639BAF766CA}" srcOrd="0" destOrd="0" parTransId="{5B31C19A-C9F7-4138-84D7-728557FFD060}" sibTransId="{52111612-BF35-4FF1-9382-88B39386B49F}"/>
    <dgm:cxn modelId="{2E372629-A1DD-4D26-ACD7-F0EAB2EDE636}" srcId="{714BD021-A3B4-4964-AEE8-E92B8E22210B}" destId="{16823C7C-41E6-48D1-86E1-7C0660F75195}" srcOrd="2" destOrd="0" parTransId="{8E376BF0-E81D-482E-B88D-8686C0FEEE88}" sibTransId="{28B4852C-C9EC-489E-9CE8-2F3698FB58AF}"/>
    <dgm:cxn modelId="{748193DE-AA3C-46F2-9A42-F495BF501D0E}" type="presOf" srcId="{16823C7C-41E6-48D1-86E1-7C0660F75195}" destId="{FB2E8F62-D1C4-4C90-ABBA-4CA122FDAE37}" srcOrd="0" destOrd="0" presId="urn:microsoft.com/office/officeart/2005/8/layout/hList1"/>
    <dgm:cxn modelId="{BF079519-81BE-4F97-9458-5660FF977379}" type="presOf" srcId="{8541F1B9-3C2B-46DC-88B1-9957D01A0EF5}" destId="{075ADEB9-8AD4-430A-9E4B-4DE32D3CFAC4}" srcOrd="0" destOrd="1" presId="urn:microsoft.com/office/officeart/2005/8/layout/hList1"/>
    <dgm:cxn modelId="{760033DD-4288-4ADC-B07D-20B637988B53}" srcId="{16823C7C-41E6-48D1-86E1-7C0660F75195}" destId="{8541F1B9-3C2B-46DC-88B1-9957D01A0EF5}" srcOrd="1" destOrd="0" parTransId="{5DFC2DDE-AA52-4EA9-949A-ECAC207A8AD8}" sibTransId="{1D2C2CC1-685A-42B2-8D66-736D47821958}"/>
    <dgm:cxn modelId="{AC1E2CAF-C16A-4614-87E2-999F50B20D20}" type="presOf" srcId="{714BD021-A3B4-4964-AEE8-E92B8E22210B}" destId="{5F51FDE1-366F-4BAB-8FBC-3485B9061FAC}" srcOrd="0" destOrd="0" presId="urn:microsoft.com/office/officeart/2005/8/layout/hList1"/>
    <dgm:cxn modelId="{C9426246-79D1-4845-8BC1-8B952B9D0C36}" type="presOf" srcId="{4FB98CD2-E203-4C2B-AEA3-E9CE637D056A}" destId="{CF897163-199E-44D9-BB8A-E19C32166280}" srcOrd="0" destOrd="2" presId="urn:microsoft.com/office/officeart/2005/8/layout/hList1"/>
    <dgm:cxn modelId="{5CC45722-2F95-47CF-8846-4291F659D4A1}" srcId="{8A830B33-C5F1-4341-AC4F-4C4F629A3109}" destId="{4FB98CD2-E203-4C2B-AEA3-E9CE637D056A}" srcOrd="2" destOrd="0" parTransId="{AACC003F-A15D-4E75-AE47-9FA8C4501901}" sibTransId="{BB2071B6-9B72-4666-8089-6C489CB5ABBB}"/>
    <dgm:cxn modelId="{DDD99EE1-C274-40D0-83A4-81713F2D64DE}" srcId="{AF393914-1516-4B2F-921E-E6FF1849AD03}" destId="{725F7028-18F8-4D0F-B685-D23DB965FF86}" srcOrd="1" destOrd="0" parTransId="{002E08C5-0F81-4063-9C23-589C07E76076}" sibTransId="{DAE52659-6AB3-419F-9292-C1BC575C9790}"/>
    <dgm:cxn modelId="{F4E1061E-1712-4E7D-9901-EFA49204BA9A}" type="presParOf" srcId="{5F51FDE1-366F-4BAB-8FBC-3485B9061FAC}" destId="{D054E5CC-81E6-40BC-94C5-71C45AB03866}" srcOrd="0" destOrd="0" presId="urn:microsoft.com/office/officeart/2005/8/layout/hList1"/>
    <dgm:cxn modelId="{6A7A929E-A46D-4A18-8044-5BCE58094D6B}" type="presParOf" srcId="{D054E5CC-81E6-40BC-94C5-71C45AB03866}" destId="{3F57E903-7D79-4DED-B98E-CD4CFBD17C59}" srcOrd="0" destOrd="0" presId="urn:microsoft.com/office/officeart/2005/8/layout/hList1"/>
    <dgm:cxn modelId="{4CBB8BA5-75F4-4EE6-8201-3D5E86C78393}" type="presParOf" srcId="{D054E5CC-81E6-40BC-94C5-71C45AB03866}" destId="{CF897163-199E-44D9-BB8A-E19C32166280}" srcOrd="1" destOrd="0" presId="urn:microsoft.com/office/officeart/2005/8/layout/hList1"/>
    <dgm:cxn modelId="{0BE10FD6-89BB-4B3C-9AFE-B959EC613776}" type="presParOf" srcId="{5F51FDE1-366F-4BAB-8FBC-3485B9061FAC}" destId="{56600156-E55E-49ED-9BCB-20991C207948}" srcOrd="1" destOrd="0" presId="urn:microsoft.com/office/officeart/2005/8/layout/hList1"/>
    <dgm:cxn modelId="{95BD1501-6D59-4F06-9236-C1A5A0159883}" type="presParOf" srcId="{5F51FDE1-366F-4BAB-8FBC-3485B9061FAC}" destId="{F8FD4E90-5F5F-4A15-9913-E3FD768B3D92}" srcOrd="2" destOrd="0" presId="urn:microsoft.com/office/officeart/2005/8/layout/hList1"/>
    <dgm:cxn modelId="{7D9E281A-9F52-4209-A954-C617F1CFD8AF}" type="presParOf" srcId="{F8FD4E90-5F5F-4A15-9913-E3FD768B3D92}" destId="{735ECE8A-AC97-4691-8303-C9AE32962C77}" srcOrd="0" destOrd="0" presId="urn:microsoft.com/office/officeart/2005/8/layout/hList1"/>
    <dgm:cxn modelId="{DF5B35D3-AA87-4C6A-9C5A-D5C7DD1E527B}" type="presParOf" srcId="{F8FD4E90-5F5F-4A15-9913-E3FD768B3D92}" destId="{26AFBD9E-FF3E-4A80-BA1D-DE031707FAF8}" srcOrd="1" destOrd="0" presId="urn:microsoft.com/office/officeart/2005/8/layout/hList1"/>
    <dgm:cxn modelId="{3ABD546C-0C3C-4D38-99B3-9386A95F23F1}" type="presParOf" srcId="{5F51FDE1-366F-4BAB-8FBC-3485B9061FAC}" destId="{357D02FE-9866-4FA6-8847-D49B26343A3A}" srcOrd="3" destOrd="0" presId="urn:microsoft.com/office/officeart/2005/8/layout/hList1"/>
    <dgm:cxn modelId="{1AABD6C8-BB2B-4928-AA50-E6FAA0A40E63}" type="presParOf" srcId="{5F51FDE1-366F-4BAB-8FBC-3485B9061FAC}" destId="{A934474D-75DB-43F3-953A-E4867F076494}" srcOrd="4" destOrd="0" presId="urn:microsoft.com/office/officeart/2005/8/layout/hList1"/>
    <dgm:cxn modelId="{87846A72-D40E-42A6-AB24-49B4C0F55B7C}" type="presParOf" srcId="{A934474D-75DB-43F3-953A-E4867F076494}" destId="{FB2E8F62-D1C4-4C90-ABBA-4CA122FDAE37}" srcOrd="0" destOrd="0" presId="urn:microsoft.com/office/officeart/2005/8/layout/hList1"/>
    <dgm:cxn modelId="{598B9B00-41DA-4E42-8E58-60111450AB8B}" type="presParOf" srcId="{A934474D-75DB-43F3-953A-E4867F076494}" destId="{075ADEB9-8AD4-430A-9E4B-4DE32D3CFA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093BDE-1966-425F-90F3-F6360961F6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B22E05-9045-4FD0-B4E2-38A5E36464CA}">
      <dgm:prSet phldrT="[Text]"/>
      <dgm:spPr/>
      <dgm:t>
        <a:bodyPr/>
        <a:lstStyle/>
        <a:p>
          <a:r>
            <a:rPr lang="en-US" dirty="0" smtClean="0"/>
            <a:t>Model: Oil, Lab, Engine(Lab), </a:t>
          </a:r>
          <a:r>
            <a:rPr lang="en-US" dirty="0" err="1" smtClean="0"/>
            <a:t>LnEngHr</a:t>
          </a:r>
          <a:endParaRPr lang="en-US" dirty="0"/>
        </a:p>
      </dgm:t>
    </dgm:pt>
    <dgm:pt modelId="{4443614A-534A-4A19-9B8E-71DCBA33BE4A}" type="parTrans" cxnId="{540EBDDC-9C6A-4DC7-AFC3-8A9D67167B38}">
      <dgm:prSet/>
      <dgm:spPr/>
      <dgm:t>
        <a:bodyPr/>
        <a:lstStyle/>
        <a:p>
          <a:endParaRPr lang="en-US"/>
        </a:p>
      </dgm:t>
    </dgm:pt>
    <dgm:pt modelId="{446495C1-2B83-4F8E-8E05-933FF14173E9}" type="sibTrans" cxnId="{540EBDDC-9C6A-4DC7-AFC3-8A9D67167B38}">
      <dgm:prSet/>
      <dgm:spPr/>
      <dgm:t>
        <a:bodyPr/>
        <a:lstStyle/>
        <a:p>
          <a:endParaRPr lang="en-US"/>
        </a:p>
      </dgm:t>
    </dgm:pt>
    <dgm:pt modelId="{D6A79CCE-0C3B-4745-8F62-BECAFE2E5C4D}" type="pres">
      <dgm:prSet presAssocID="{8C093BDE-1966-425F-90F3-F6360961F6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C8F459-31CC-49C7-9522-F0F7F2DAF2E2}" type="pres">
      <dgm:prSet presAssocID="{E5B22E05-9045-4FD0-B4E2-38A5E36464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0EBDDC-9C6A-4DC7-AFC3-8A9D67167B38}" srcId="{8C093BDE-1966-425F-90F3-F6360961F658}" destId="{E5B22E05-9045-4FD0-B4E2-38A5E36464CA}" srcOrd="0" destOrd="0" parTransId="{4443614A-534A-4A19-9B8E-71DCBA33BE4A}" sibTransId="{446495C1-2B83-4F8E-8E05-933FF14173E9}"/>
    <dgm:cxn modelId="{E679014B-4237-40E5-A56D-771FBF688492}" type="presOf" srcId="{8C093BDE-1966-425F-90F3-F6360961F658}" destId="{D6A79CCE-0C3B-4745-8F62-BECAFE2E5C4D}" srcOrd="0" destOrd="0" presId="urn:microsoft.com/office/officeart/2005/8/layout/vList2"/>
    <dgm:cxn modelId="{C7000E65-129A-4913-A128-F8E37E9223DB}" type="presOf" srcId="{E5B22E05-9045-4FD0-B4E2-38A5E36464CA}" destId="{FBC8F459-31CC-49C7-9522-F0F7F2DAF2E2}" srcOrd="0" destOrd="0" presId="urn:microsoft.com/office/officeart/2005/8/layout/vList2"/>
    <dgm:cxn modelId="{01897BAA-E8CC-4EE6-8DF1-A2AA60801FE7}" type="presParOf" srcId="{D6A79CCE-0C3B-4745-8F62-BECAFE2E5C4D}" destId="{FBC8F459-31CC-49C7-9522-F0F7F2DAF2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093BDE-1966-425F-90F3-F6360961F6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B22E05-9045-4FD0-B4E2-38A5E36464CA}">
      <dgm:prSet phldrT="[Text]"/>
      <dgm:spPr/>
      <dgm:t>
        <a:bodyPr/>
        <a:lstStyle/>
        <a:p>
          <a:r>
            <a:rPr lang="en-US" dirty="0" smtClean="0"/>
            <a:t>Based upon the Seq. VIE and VID pooled standard deviations (</a:t>
          </a:r>
          <a:r>
            <a:rPr lang="en-US" i="1" dirty="0" err="1" smtClean="0"/>
            <a:t>s</a:t>
          </a:r>
          <a:r>
            <a:rPr lang="en-US" i="1" baseline="-25000" dirty="0" err="1" smtClean="0"/>
            <a:t>r</a:t>
          </a:r>
          <a:r>
            <a:rPr lang="en-US" dirty="0" smtClean="0"/>
            <a:t>) and ASTM’s repeatability (</a:t>
          </a:r>
          <a:r>
            <a:rPr lang="en-US" i="1" dirty="0" smtClean="0"/>
            <a:t>r</a:t>
          </a:r>
          <a:r>
            <a:rPr lang="en-US" dirty="0" smtClean="0"/>
            <a:t>), there is no significant difference between an FEI2 result</a:t>
          </a:r>
          <a:r>
            <a:rPr lang="en-US" i="1" baseline="30000" dirty="0" smtClean="0"/>
            <a:t>1,2</a:t>
          </a:r>
          <a:r>
            <a:rPr lang="en-US" dirty="0" smtClean="0"/>
            <a:t> of 0.4 </a:t>
          </a:r>
          <a:r>
            <a:rPr lang="en-US" i="1" dirty="0" smtClean="0"/>
            <a:t>–</a:t>
          </a:r>
          <a:r>
            <a:rPr lang="en-US" dirty="0" smtClean="0"/>
            <a:t> </a:t>
          </a:r>
          <a:r>
            <a:rPr lang="en-US" i="0" dirty="0" smtClean="0"/>
            <a:t>1.5 for the VIE and </a:t>
          </a:r>
          <a:br>
            <a:rPr lang="en-US" i="0" dirty="0" smtClean="0"/>
          </a:br>
          <a:r>
            <a:rPr lang="en-US" i="0" dirty="0" smtClean="0"/>
            <a:t>1.0 – 1.5 </a:t>
          </a:r>
          <a:r>
            <a:rPr lang="en-US" dirty="0" smtClean="0"/>
            <a:t>for the VID.</a:t>
          </a:r>
          <a:endParaRPr lang="en-US" dirty="0"/>
        </a:p>
      </dgm:t>
    </dgm:pt>
    <dgm:pt modelId="{4443614A-534A-4A19-9B8E-71DCBA33BE4A}" type="parTrans" cxnId="{540EBDDC-9C6A-4DC7-AFC3-8A9D67167B38}">
      <dgm:prSet/>
      <dgm:spPr/>
      <dgm:t>
        <a:bodyPr/>
        <a:lstStyle/>
        <a:p>
          <a:endParaRPr lang="en-US"/>
        </a:p>
      </dgm:t>
    </dgm:pt>
    <dgm:pt modelId="{446495C1-2B83-4F8E-8E05-933FF14173E9}" type="sibTrans" cxnId="{540EBDDC-9C6A-4DC7-AFC3-8A9D67167B38}">
      <dgm:prSet/>
      <dgm:spPr/>
      <dgm:t>
        <a:bodyPr/>
        <a:lstStyle/>
        <a:p>
          <a:endParaRPr lang="en-US"/>
        </a:p>
      </dgm:t>
    </dgm:pt>
    <dgm:pt modelId="{D6A79CCE-0C3B-4745-8F62-BECAFE2E5C4D}" type="pres">
      <dgm:prSet presAssocID="{8C093BDE-1966-425F-90F3-F6360961F6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C8F459-31CC-49C7-9522-F0F7F2DAF2E2}" type="pres">
      <dgm:prSet presAssocID="{E5B22E05-9045-4FD0-B4E2-38A5E36464CA}" presName="parentText" presStyleLbl="node1" presStyleIdx="0" presStyleCnt="1" custScaleY="336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8812DC-0F6B-4EBD-8DF7-7D4EE7E66F70}" type="presOf" srcId="{8C093BDE-1966-425F-90F3-F6360961F658}" destId="{D6A79CCE-0C3B-4745-8F62-BECAFE2E5C4D}" srcOrd="0" destOrd="0" presId="urn:microsoft.com/office/officeart/2005/8/layout/vList2"/>
    <dgm:cxn modelId="{540EBDDC-9C6A-4DC7-AFC3-8A9D67167B38}" srcId="{8C093BDE-1966-425F-90F3-F6360961F658}" destId="{E5B22E05-9045-4FD0-B4E2-38A5E36464CA}" srcOrd="0" destOrd="0" parTransId="{4443614A-534A-4A19-9B8E-71DCBA33BE4A}" sibTransId="{446495C1-2B83-4F8E-8E05-933FF14173E9}"/>
    <dgm:cxn modelId="{917CF032-EE47-4719-B41E-9D040422D4C8}" type="presOf" srcId="{E5B22E05-9045-4FD0-B4E2-38A5E36464CA}" destId="{FBC8F459-31CC-49C7-9522-F0F7F2DAF2E2}" srcOrd="0" destOrd="0" presId="urn:microsoft.com/office/officeart/2005/8/layout/vList2"/>
    <dgm:cxn modelId="{F5228BB2-53EE-4710-8C3D-9C6E4DCC403A}" type="presParOf" srcId="{D6A79CCE-0C3B-4745-8F62-BECAFE2E5C4D}" destId="{FBC8F459-31CC-49C7-9522-F0F7F2DAF2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E903-7D79-4DED-B98E-CD4CFBD17C59}">
      <dsp:nvSpPr>
        <dsp:cNvPr id="0" name=""/>
        <dsp:cNvSpPr/>
      </dsp:nvSpPr>
      <dsp:spPr>
        <a:xfrm>
          <a:off x="2381" y="8512"/>
          <a:ext cx="232171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Model RMSE</a:t>
          </a:r>
        </a:p>
      </dsp:txBody>
      <dsp:txXfrm>
        <a:off x="2381" y="8512"/>
        <a:ext cx="2321718" cy="720000"/>
      </dsp:txXfrm>
    </dsp:sp>
    <dsp:sp modelId="{CF897163-199E-44D9-BB8A-E19C32166280}">
      <dsp:nvSpPr>
        <dsp:cNvPr id="0" name=""/>
        <dsp:cNvSpPr/>
      </dsp:nvSpPr>
      <dsp:spPr>
        <a:xfrm>
          <a:off x="2381" y="728512"/>
          <a:ext cx="2321718" cy="3225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 = 0.26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VIE Prove-out s=0.21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VID Precision Matrix s=0.14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VID current data s=0.12</a:t>
          </a:r>
          <a:endParaRPr lang="en-US" sz="2500" kern="1200" dirty="0"/>
        </a:p>
      </dsp:txBody>
      <dsp:txXfrm>
        <a:off x="2381" y="728512"/>
        <a:ext cx="2321718" cy="3225375"/>
      </dsp:txXfrm>
    </dsp:sp>
    <dsp:sp modelId="{735ECE8A-AC97-4691-8303-C9AE32962C77}">
      <dsp:nvSpPr>
        <dsp:cNvPr id="0" name=""/>
        <dsp:cNvSpPr/>
      </dsp:nvSpPr>
      <dsp:spPr>
        <a:xfrm>
          <a:off x="2649140" y="8512"/>
          <a:ext cx="232171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Repeatability</a:t>
          </a:r>
        </a:p>
      </dsp:txBody>
      <dsp:txXfrm>
        <a:off x="2649140" y="8512"/>
        <a:ext cx="2321718" cy="720000"/>
      </dsp:txXfrm>
    </dsp:sp>
    <dsp:sp modelId="{26AFBD9E-FF3E-4A80-BA1D-DE031707FAF8}">
      <dsp:nvSpPr>
        <dsp:cNvPr id="0" name=""/>
        <dsp:cNvSpPr/>
      </dsp:nvSpPr>
      <dsp:spPr>
        <a:xfrm>
          <a:off x="2649140" y="728512"/>
          <a:ext cx="2321718" cy="3225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 = 0.26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 = 0.72</a:t>
          </a:r>
          <a:endParaRPr lang="en-US" sz="2500" kern="1200" dirty="0"/>
        </a:p>
      </dsp:txBody>
      <dsp:txXfrm>
        <a:off x="2649140" y="728512"/>
        <a:ext cx="2321718" cy="3225375"/>
      </dsp:txXfrm>
    </dsp:sp>
    <dsp:sp modelId="{FB2E8F62-D1C4-4C90-ABBA-4CA122FDAE37}">
      <dsp:nvSpPr>
        <dsp:cNvPr id="0" name=""/>
        <dsp:cNvSpPr/>
      </dsp:nvSpPr>
      <dsp:spPr>
        <a:xfrm>
          <a:off x="5295900" y="8512"/>
          <a:ext cx="232171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Reproducibility</a:t>
          </a:r>
          <a:endParaRPr lang="en-US" sz="2500" kern="1200" dirty="0"/>
        </a:p>
      </dsp:txBody>
      <dsp:txXfrm>
        <a:off x="5295900" y="8512"/>
        <a:ext cx="2321718" cy="720000"/>
      </dsp:txXfrm>
    </dsp:sp>
    <dsp:sp modelId="{075ADEB9-8AD4-430A-9E4B-4DE32D3CFAC4}">
      <dsp:nvSpPr>
        <dsp:cNvPr id="0" name=""/>
        <dsp:cNvSpPr/>
      </dsp:nvSpPr>
      <dsp:spPr>
        <a:xfrm>
          <a:off x="5295900" y="728512"/>
          <a:ext cx="2321718" cy="3225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 = 0.26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 = 0.72</a:t>
          </a:r>
          <a:endParaRPr lang="en-US" sz="2500" kern="1200" dirty="0"/>
        </a:p>
      </dsp:txBody>
      <dsp:txXfrm>
        <a:off x="5295900" y="728512"/>
        <a:ext cx="2321718" cy="32253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E903-7D79-4DED-B98E-CD4CFBD17C59}">
      <dsp:nvSpPr>
        <dsp:cNvPr id="0" name=""/>
        <dsp:cNvSpPr/>
      </dsp:nvSpPr>
      <dsp:spPr>
        <a:xfrm>
          <a:off x="2381" y="8512"/>
          <a:ext cx="232171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Model RMSE</a:t>
          </a:r>
        </a:p>
      </dsp:txBody>
      <dsp:txXfrm>
        <a:off x="2381" y="8512"/>
        <a:ext cx="2321718" cy="720000"/>
      </dsp:txXfrm>
    </dsp:sp>
    <dsp:sp modelId="{CF897163-199E-44D9-BB8A-E19C32166280}">
      <dsp:nvSpPr>
        <dsp:cNvPr id="0" name=""/>
        <dsp:cNvSpPr/>
      </dsp:nvSpPr>
      <dsp:spPr>
        <a:xfrm>
          <a:off x="2381" y="728512"/>
          <a:ext cx="2321718" cy="3225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 = 0.29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VIE Prove-out s=0.16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VID Precision Matrix s=0.16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VID current data s=0.13</a:t>
          </a:r>
          <a:endParaRPr lang="en-US" sz="2500" kern="1200" dirty="0"/>
        </a:p>
      </dsp:txBody>
      <dsp:txXfrm>
        <a:off x="2381" y="728512"/>
        <a:ext cx="2321718" cy="3225375"/>
      </dsp:txXfrm>
    </dsp:sp>
    <dsp:sp modelId="{735ECE8A-AC97-4691-8303-C9AE32962C77}">
      <dsp:nvSpPr>
        <dsp:cNvPr id="0" name=""/>
        <dsp:cNvSpPr/>
      </dsp:nvSpPr>
      <dsp:spPr>
        <a:xfrm>
          <a:off x="2649140" y="8512"/>
          <a:ext cx="232171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Repeatability</a:t>
          </a:r>
        </a:p>
      </dsp:txBody>
      <dsp:txXfrm>
        <a:off x="2649140" y="8512"/>
        <a:ext cx="2321718" cy="720000"/>
      </dsp:txXfrm>
    </dsp:sp>
    <dsp:sp modelId="{26AFBD9E-FF3E-4A80-BA1D-DE031707FAF8}">
      <dsp:nvSpPr>
        <dsp:cNvPr id="0" name=""/>
        <dsp:cNvSpPr/>
      </dsp:nvSpPr>
      <dsp:spPr>
        <a:xfrm>
          <a:off x="2649140" y="728512"/>
          <a:ext cx="2321718" cy="3225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 = 0.29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 = 0.81</a:t>
          </a:r>
          <a:endParaRPr lang="en-US" sz="2500" kern="1200" dirty="0"/>
        </a:p>
      </dsp:txBody>
      <dsp:txXfrm>
        <a:off x="2649140" y="728512"/>
        <a:ext cx="2321718" cy="3225375"/>
      </dsp:txXfrm>
    </dsp:sp>
    <dsp:sp modelId="{FB2E8F62-D1C4-4C90-ABBA-4CA122FDAE37}">
      <dsp:nvSpPr>
        <dsp:cNvPr id="0" name=""/>
        <dsp:cNvSpPr/>
      </dsp:nvSpPr>
      <dsp:spPr>
        <a:xfrm>
          <a:off x="5295900" y="8512"/>
          <a:ext cx="232171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Reproducibility</a:t>
          </a:r>
          <a:endParaRPr lang="en-US" sz="2500" kern="1200" dirty="0"/>
        </a:p>
      </dsp:txBody>
      <dsp:txXfrm>
        <a:off x="5295900" y="8512"/>
        <a:ext cx="2321718" cy="720000"/>
      </dsp:txXfrm>
    </dsp:sp>
    <dsp:sp modelId="{075ADEB9-8AD4-430A-9E4B-4DE32D3CFAC4}">
      <dsp:nvSpPr>
        <dsp:cNvPr id="0" name=""/>
        <dsp:cNvSpPr/>
      </dsp:nvSpPr>
      <dsp:spPr>
        <a:xfrm>
          <a:off x="5295900" y="728512"/>
          <a:ext cx="2321718" cy="3225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 = 0.31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 = 0.87</a:t>
          </a:r>
          <a:endParaRPr lang="en-US" sz="2500" kern="1200" dirty="0"/>
        </a:p>
      </dsp:txBody>
      <dsp:txXfrm>
        <a:off x="5295900" y="728512"/>
        <a:ext cx="2321718" cy="32253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459-31CC-49C7-9522-F0F7F2DAF2E2}">
      <dsp:nvSpPr>
        <dsp:cNvPr id="0" name=""/>
        <dsp:cNvSpPr/>
      </dsp:nvSpPr>
      <dsp:spPr>
        <a:xfrm>
          <a:off x="0" y="164699"/>
          <a:ext cx="60960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Model: Oil, Lab, Engine(Lab), Min(EngHr,1800)</a:t>
          </a:r>
          <a:endParaRPr lang="en-US" sz="2500" kern="1200" dirty="0"/>
        </a:p>
      </dsp:txBody>
      <dsp:txXfrm>
        <a:off x="28557" y="193256"/>
        <a:ext cx="6038886" cy="5278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459-31CC-49C7-9522-F0F7F2DAF2E2}">
      <dsp:nvSpPr>
        <dsp:cNvPr id="0" name=""/>
        <dsp:cNvSpPr/>
      </dsp:nvSpPr>
      <dsp:spPr>
        <a:xfrm>
          <a:off x="0" y="12459"/>
          <a:ext cx="7620000" cy="264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Based upon the Seq. VIE and VID pooled standard deviations (</a:t>
          </a:r>
          <a:r>
            <a:rPr lang="en-US" sz="3200" i="1" kern="1200" dirty="0" err="1" smtClean="0"/>
            <a:t>s</a:t>
          </a:r>
          <a:r>
            <a:rPr lang="en-US" sz="3200" i="1" kern="1200" baseline="-25000" dirty="0" err="1" smtClean="0"/>
            <a:t>r</a:t>
          </a:r>
          <a:r>
            <a:rPr lang="en-US" sz="3200" kern="1200" dirty="0" smtClean="0"/>
            <a:t>) and ASTM’s repeatability (</a:t>
          </a:r>
          <a:r>
            <a:rPr lang="en-US" sz="3200" i="1" kern="1200" dirty="0" smtClean="0"/>
            <a:t>r</a:t>
          </a:r>
          <a:r>
            <a:rPr lang="en-US" sz="3200" kern="1200" dirty="0" smtClean="0"/>
            <a:t>), there is no significant difference between an FEI1 result</a:t>
          </a:r>
          <a:r>
            <a:rPr lang="en-US" sz="3200" i="1" kern="1200" baseline="30000" dirty="0" smtClean="0"/>
            <a:t>1,2</a:t>
          </a:r>
          <a:r>
            <a:rPr lang="en-US" sz="3200" kern="1200" dirty="0" smtClean="0"/>
            <a:t> of 0.7 </a:t>
          </a:r>
          <a:r>
            <a:rPr lang="en-US" sz="3200" i="0" kern="1200" dirty="0" smtClean="0"/>
            <a:t>– 1.5 for the VIE and </a:t>
          </a:r>
          <a:br>
            <a:rPr lang="en-US" sz="3200" i="0" kern="1200" dirty="0" smtClean="0"/>
          </a:br>
          <a:r>
            <a:rPr lang="en-US" sz="3200" i="0" kern="1200" dirty="0" smtClean="0"/>
            <a:t>1.0 – 1.5 for the VID.</a:t>
          </a:r>
          <a:endParaRPr lang="en-US" sz="3200" i="0" kern="1200" dirty="0"/>
        </a:p>
      </dsp:txBody>
      <dsp:txXfrm>
        <a:off x="128976" y="141435"/>
        <a:ext cx="7362048" cy="2384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459-31CC-49C7-9522-F0F7F2DAF2E2}">
      <dsp:nvSpPr>
        <dsp:cNvPr id="0" name=""/>
        <dsp:cNvSpPr/>
      </dsp:nvSpPr>
      <dsp:spPr>
        <a:xfrm>
          <a:off x="0" y="94500"/>
          <a:ext cx="609600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Model: Oil, Lab, Engine(Lab), </a:t>
          </a:r>
          <a:r>
            <a:rPr lang="en-US" sz="3100" kern="1200" dirty="0" err="1" smtClean="0"/>
            <a:t>LnEngHr</a:t>
          </a:r>
          <a:endParaRPr lang="en-US" sz="3100" kern="1200" dirty="0"/>
        </a:p>
      </dsp:txBody>
      <dsp:txXfrm>
        <a:off x="35411" y="129911"/>
        <a:ext cx="6025178" cy="654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459-31CC-49C7-9522-F0F7F2DAF2E2}">
      <dsp:nvSpPr>
        <dsp:cNvPr id="0" name=""/>
        <dsp:cNvSpPr/>
      </dsp:nvSpPr>
      <dsp:spPr>
        <a:xfrm>
          <a:off x="0" y="12459"/>
          <a:ext cx="7620000" cy="264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Based upon the Seq. VIE and VID pooled standard deviations (</a:t>
          </a:r>
          <a:r>
            <a:rPr lang="en-US" sz="3200" i="1" kern="1200" dirty="0" err="1" smtClean="0"/>
            <a:t>s</a:t>
          </a:r>
          <a:r>
            <a:rPr lang="en-US" sz="3200" i="1" kern="1200" baseline="-25000" dirty="0" err="1" smtClean="0"/>
            <a:t>r</a:t>
          </a:r>
          <a:r>
            <a:rPr lang="en-US" sz="3200" kern="1200" dirty="0" smtClean="0"/>
            <a:t>) and ASTM’s repeatability (</a:t>
          </a:r>
          <a:r>
            <a:rPr lang="en-US" sz="3200" i="1" kern="1200" dirty="0" smtClean="0"/>
            <a:t>r</a:t>
          </a:r>
          <a:r>
            <a:rPr lang="en-US" sz="3200" kern="1200" dirty="0" smtClean="0"/>
            <a:t>), there is no significant difference between an FEI1 result</a:t>
          </a:r>
          <a:r>
            <a:rPr lang="en-US" sz="3200" i="1" kern="1200" baseline="30000" dirty="0" smtClean="0"/>
            <a:t>1</a:t>
          </a:r>
          <a:r>
            <a:rPr lang="en-US" sz="3200" kern="1200" dirty="0" smtClean="0"/>
            <a:t> of 1.3 </a:t>
          </a:r>
          <a:r>
            <a:rPr lang="en-US" sz="3200" i="1" kern="1200" dirty="0" smtClean="0"/>
            <a:t>–</a:t>
          </a:r>
          <a:r>
            <a:rPr lang="en-US" sz="3200" kern="1200" dirty="0" smtClean="0"/>
            <a:t> 2.0 for the VIE and </a:t>
          </a:r>
          <a:br>
            <a:rPr lang="en-US" sz="3200" kern="1200" dirty="0" smtClean="0"/>
          </a:br>
          <a:r>
            <a:rPr lang="en-US" sz="3200" kern="1200" dirty="0" smtClean="0"/>
            <a:t>1.6</a:t>
          </a:r>
          <a:r>
            <a:rPr lang="en-US" sz="3200" i="1" kern="1200" dirty="0" smtClean="0"/>
            <a:t> – </a:t>
          </a:r>
          <a:r>
            <a:rPr lang="en-US" sz="3200" i="0" kern="1200" dirty="0" smtClean="0"/>
            <a:t>2.0</a:t>
          </a:r>
          <a:r>
            <a:rPr lang="en-US" sz="3200" kern="1200" dirty="0" smtClean="0"/>
            <a:t> for the VID.</a:t>
          </a:r>
          <a:endParaRPr lang="en-US" sz="3200" kern="1200" dirty="0"/>
        </a:p>
      </dsp:txBody>
      <dsp:txXfrm>
        <a:off x="128976" y="141435"/>
        <a:ext cx="7362048" cy="2384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E903-7D79-4DED-B98E-CD4CFBD17C59}">
      <dsp:nvSpPr>
        <dsp:cNvPr id="0" name=""/>
        <dsp:cNvSpPr/>
      </dsp:nvSpPr>
      <dsp:spPr>
        <a:xfrm>
          <a:off x="2381" y="8512"/>
          <a:ext cx="232171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Model RMSE</a:t>
          </a:r>
        </a:p>
      </dsp:txBody>
      <dsp:txXfrm>
        <a:off x="2381" y="8512"/>
        <a:ext cx="2321718" cy="720000"/>
      </dsp:txXfrm>
    </dsp:sp>
    <dsp:sp modelId="{CF897163-199E-44D9-BB8A-E19C32166280}">
      <dsp:nvSpPr>
        <dsp:cNvPr id="0" name=""/>
        <dsp:cNvSpPr/>
      </dsp:nvSpPr>
      <dsp:spPr>
        <a:xfrm>
          <a:off x="2381" y="728512"/>
          <a:ext cx="2321718" cy="3225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 = 0.26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VIE Prove-out s=0.21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VID Precision Matrix s=0.14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VID current data s=0.12</a:t>
          </a:r>
          <a:endParaRPr lang="en-US" sz="2500" kern="1200" dirty="0"/>
        </a:p>
      </dsp:txBody>
      <dsp:txXfrm>
        <a:off x="2381" y="728512"/>
        <a:ext cx="2321718" cy="3225375"/>
      </dsp:txXfrm>
    </dsp:sp>
    <dsp:sp modelId="{735ECE8A-AC97-4691-8303-C9AE32962C77}">
      <dsp:nvSpPr>
        <dsp:cNvPr id="0" name=""/>
        <dsp:cNvSpPr/>
      </dsp:nvSpPr>
      <dsp:spPr>
        <a:xfrm>
          <a:off x="2649140" y="8512"/>
          <a:ext cx="232171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Repeatability</a:t>
          </a:r>
        </a:p>
      </dsp:txBody>
      <dsp:txXfrm>
        <a:off x="2649140" y="8512"/>
        <a:ext cx="2321718" cy="720000"/>
      </dsp:txXfrm>
    </dsp:sp>
    <dsp:sp modelId="{26AFBD9E-FF3E-4A80-BA1D-DE031707FAF8}">
      <dsp:nvSpPr>
        <dsp:cNvPr id="0" name=""/>
        <dsp:cNvSpPr/>
      </dsp:nvSpPr>
      <dsp:spPr>
        <a:xfrm>
          <a:off x="2649140" y="728512"/>
          <a:ext cx="2321718" cy="3225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 = 0.26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 = 0.72</a:t>
          </a:r>
          <a:endParaRPr lang="en-US" sz="2500" kern="1200" dirty="0"/>
        </a:p>
      </dsp:txBody>
      <dsp:txXfrm>
        <a:off x="2649140" y="728512"/>
        <a:ext cx="2321718" cy="3225375"/>
      </dsp:txXfrm>
    </dsp:sp>
    <dsp:sp modelId="{FB2E8F62-D1C4-4C90-ABBA-4CA122FDAE37}">
      <dsp:nvSpPr>
        <dsp:cNvPr id="0" name=""/>
        <dsp:cNvSpPr/>
      </dsp:nvSpPr>
      <dsp:spPr>
        <a:xfrm>
          <a:off x="5295900" y="8512"/>
          <a:ext cx="232171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Reproducibility</a:t>
          </a:r>
          <a:endParaRPr lang="en-US" sz="2500" kern="1200" dirty="0"/>
        </a:p>
      </dsp:txBody>
      <dsp:txXfrm>
        <a:off x="5295900" y="8512"/>
        <a:ext cx="2321718" cy="720000"/>
      </dsp:txXfrm>
    </dsp:sp>
    <dsp:sp modelId="{075ADEB9-8AD4-430A-9E4B-4DE32D3CFAC4}">
      <dsp:nvSpPr>
        <dsp:cNvPr id="0" name=""/>
        <dsp:cNvSpPr/>
      </dsp:nvSpPr>
      <dsp:spPr>
        <a:xfrm>
          <a:off x="5295900" y="728512"/>
          <a:ext cx="2321718" cy="3225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 = 0.26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 = 0.72</a:t>
          </a:r>
          <a:endParaRPr lang="en-US" sz="2500" kern="1200" dirty="0"/>
        </a:p>
      </dsp:txBody>
      <dsp:txXfrm>
        <a:off x="5295900" y="728512"/>
        <a:ext cx="2321718" cy="32253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459-31CC-49C7-9522-F0F7F2DAF2E2}">
      <dsp:nvSpPr>
        <dsp:cNvPr id="0" name=""/>
        <dsp:cNvSpPr/>
      </dsp:nvSpPr>
      <dsp:spPr>
        <a:xfrm>
          <a:off x="0" y="164699"/>
          <a:ext cx="60960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Model: Oil, Lab, Engine(Lab), min(1650,EngHr)</a:t>
          </a:r>
          <a:endParaRPr lang="en-US" sz="2500" kern="1200" dirty="0"/>
        </a:p>
      </dsp:txBody>
      <dsp:txXfrm>
        <a:off x="28557" y="193256"/>
        <a:ext cx="6038886" cy="5278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459-31CC-49C7-9522-F0F7F2DAF2E2}">
      <dsp:nvSpPr>
        <dsp:cNvPr id="0" name=""/>
        <dsp:cNvSpPr/>
      </dsp:nvSpPr>
      <dsp:spPr>
        <a:xfrm>
          <a:off x="0" y="12459"/>
          <a:ext cx="7620000" cy="264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Based upon the Seq. VIE and VID pooled standard deviations (</a:t>
          </a:r>
          <a:r>
            <a:rPr lang="en-US" sz="3200" i="1" kern="1200" dirty="0" err="1" smtClean="0"/>
            <a:t>s</a:t>
          </a:r>
          <a:r>
            <a:rPr lang="en-US" sz="3200" i="1" kern="1200" baseline="-25000" dirty="0" err="1" smtClean="0"/>
            <a:t>r</a:t>
          </a:r>
          <a:r>
            <a:rPr lang="en-US" sz="3200" kern="1200" dirty="0" smtClean="0"/>
            <a:t>) and ASTM’s repeatability (</a:t>
          </a:r>
          <a:r>
            <a:rPr lang="en-US" sz="3200" i="1" kern="1200" dirty="0" smtClean="0"/>
            <a:t>r</a:t>
          </a:r>
          <a:r>
            <a:rPr lang="en-US" sz="3200" kern="1200" dirty="0" smtClean="0"/>
            <a:t>), there is no significant difference between an FEI1 result</a:t>
          </a:r>
          <a:r>
            <a:rPr lang="en-US" sz="3200" i="1" kern="1200" baseline="30000" dirty="0" smtClean="0"/>
            <a:t>1</a:t>
          </a:r>
          <a:r>
            <a:rPr lang="en-US" sz="3200" kern="1200" dirty="0" smtClean="0"/>
            <a:t> of 1.3 </a:t>
          </a:r>
          <a:r>
            <a:rPr lang="en-US" sz="3200" i="1" kern="1200" dirty="0" smtClean="0"/>
            <a:t>–</a:t>
          </a:r>
          <a:r>
            <a:rPr lang="en-US" sz="3200" kern="1200" dirty="0" smtClean="0"/>
            <a:t> 2.0 for the VIE and </a:t>
          </a:r>
          <a:br>
            <a:rPr lang="en-US" sz="3200" kern="1200" dirty="0" smtClean="0"/>
          </a:br>
          <a:r>
            <a:rPr lang="en-US" sz="3200" kern="1200" dirty="0" smtClean="0"/>
            <a:t>1.6</a:t>
          </a:r>
          <a:r>
            <a:rPr lang="en-US" sz="3200" i="1" kern="1200" dirty="0" smtClean="0"/>
            <a:t> – </a:t>
          </a:r>
          <a:r>
            <a:rPr lang="en-US" sz="3200" i="0" kern="1200" dirty="0" smtClean="0"/>
            <a:t>2.0</a:t>
          </a:r>
          <a:r>
            <a:rPr lang="en-US" sz="3200" kern="1200" dirty="0" smtClean="0"/>
            <a:t> for the VID.</a:t>
          </a:r>
          <a:endParaRPr lang="en-US" sz="3200" kern="1200" dirty="0"/>
        </a:p>
      </dsp:txBody>
      <dsp:txXfrm>
        <a:off x="128976" y="141435"/>
        <a:ext cx="7362048" cy="23841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E903-7D79-4DED-B98E-CD4CFBD17C59}">
      <dsp:nvSpPr>
        <dsp:cNvPr id="0" name=""/>
        <dsp:cNvSpPr/>
      </dsp:nvSpPr>
      <dsp:spPr>
        <a:xfrm>
          <a:off x="2381" y="8512"/>
          <a:ext cx="232171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Model RMSE</a:t>
          </a:r>
        </a:p>
      </dsp:txBody>
      <dsp:txXfrm>
        <a:off x="2381" y="8512"/>
        <a:ext cx="2321718" cy="720000"/>
      </dsp:txXfrm>
    </dsp:sp>
    <dsp:sp modelId="{CF897163-199E-44D9-BB8A-E19C32166280}">
      <dsp:nvSpPr>
        <dsp:cNvPr id="0" name=""/>
        <dsp:cNvSpPr/>
      </dsp:nvSpPr>
      <dsp:spPr>
        <a:xfrm>
          <a:off x="2381" y="728512"/>
          <a:ext cx="2321718" cy="3225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 = 0.32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VIE Prove-out s=0.16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VID Precision Matrix s=0.16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VID current data s=0.13</a:t>
          </a:r>
          <a:endParaRPr lang="en-US" sz="2500" kern="1200" dirty="0"/>
        </a:p>
      </dsp:txBody>
      <dsp:txXfrm>
        <a:off x="2381" y="728512"/>
        <a:ext cx="2321718" cy="3225375"/>
      </dsp:txXfrm>
    </dsp:sp>
    <dsp:sp modelId="{735ECE8A-AC97-4691-8303-C9AE32962C77}">
      <dsp:nvSpPr>
        <dsp:cNvPr id="0" name=""/>
        <dsp:cNvSpPr/>
      </dsp:nvSpPr>
      <dsp:spPr>
        <a:xfrm>
          <a:off x="2649140" y="8512"/>
          <a:ext cx="232171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Repeatability</a:t>
          </a:r>
        </a:p>
      </dsp:txBody>
      <dsp:txXfrm>
        <a:off x="2649140" y="8512"/>
        <a:ext cx="2321718" cy="720000"/>
      </dsp:txXfrm>
    </dsp:sp>
    <dsp:sp modelId="{26AFBD9E-FF3E-4A80-BA1D-DE031707FAF8}">
      <dsp:nvSpPr>
        <dsp:cNvPr id="0" name=""/>
        <dsp:cNvSpPr/>
      </dsp:nvSpPr>
      <dsp:spPr>
        <a:xfrm>
          <a:off x="2649140" y="728512"/>
          <a:ext cx="2321718" cy="3225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 = 0.32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 = 0.89</a:t>
          </a:r>
          <a:endParaRPr lang="en-US" sz="2500" kern="1200" dirty="0"/>
        </a:p>
      </dsp:txBody>
      <dsp:txXfrm>
        <a:off x="2649140" y="728512"/>
        <a:ext cx="2321718" cy="3225375"/>
      </dsp:txXfrm>
    </dsp:sp>
    <dsp:sp modelId="{FB2E8F62-D1C4-4C90-ABBA-4CA122FDAE37}">
      <dsp:nvSpPr>
        <dsp:cNvPr id="0" name=""/>
        <dsp:cNvSpPr/>
      </dsp:nvSpPr>
      <dsp:spPr>
        <a:xfrm>
          <a:off x="5295900" y="8512"/>
          <a:ext cx="232171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Reproducibility</a:t>
          </a:r>
          <a:endParaRPr lang="en-US" sz="2500" kern="1200" dirty="0"/>
        </a:p>
      </dsp:txBody>
      <dsp:txXfrm>
        <a:off x="5295900" y="8512"/>
        <a:ext cx="2321718" cy="720000"/>
      </dsp:txXfrm>
    </dsp:sp>
    <dsp:sp modelId="{075ADEB9-8AD4-430A-9E4B-4DE32D3CFAC4}">
      <dsp:nvSpPr>
        <dsp:cNvPr id="0" name=""/>
        <dsp:cNvSpPr/>
      </dsp:nvSpPr>
      <dsp:spPr>
        <a:xfrm>
          <a:off x="5295900" y="728512"/>
          <a:ext cx="2321718" cy="3225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 = 0.33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 = 0.91</a:t>
          </a:r>
          <a:endParaRPr lang="en-US" sz="2500" kern="1200" dirty="0"/>
        </a:p>
      </dsp:txBody>
      <dsp:txXfrm>
        <a:off x="5295900" y="728512"/>
        <a:ext cx="2321718" cy="32253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459-31CC-49C7-9522-F0F7F2DAF2E2}">
      <dsp:nvSpPr>
        <dsp:cNvPr id="0" name=""/>
        <dsp:cNvSpPr/>
      </dsp:nvSpPr>
      <dsp:spPr>
        <a:xfrm>
          <a:off x="0" y="94500"/>
          <a:ext cx="609600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Model: Oil, Lab, Engine(Lab), </a:t>
          </a:r>
          <a:r>
            <a:rPr lang="en-US" sz="3100" kern="1200" dirty="0" err="1" smtClean="0"/>
            <a:t>LnEngHr</a:t>
          </a:r>
          <a:endParaRPr lang="en-US" sz="3100" kern="1200" dirty="0"/>
        </a:p>
      </dsp:txBody>
      <dsp:txXfrm>
        <a:off x="35411" y="129911"/>
        <a:ext cx="6025178" cy="6545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459-31CC-49C7-9522-F0F7F2DAF2E2}">
      <dsp:nvSpPr>
        <dsp:cNvPr id="0" name=""/>
        <dsp:cNvSpPr/>
      </dsp:nvSpPr>
      <dsp:spPr>
        <a:xfrm>
          <a:off x="0" y="12459"/>
          <a:ext cx="7620000" cy="264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Based upon the Seq. VIE and VID pooled standard deviations (</a:t>
          </a:r>
          <a:r>
            <a:rPr lang="en-US" sz="3200" i="1" kern="1200" dirty="0" err="1" smtClean="0"/>
            <a:t>s</a:t>
          </a:r>
          <a:r>
            <a:rPr lang="en-US" sz="3200" i="1" kern="1200" baseline="-25000" dirty="0" err="1" smtClean="0"/>
            <a:t>r</a:t>
          </a:r>
          <a:r>
            <a:rPr lang="en-US" sz="3200" kern="1200" dirty="0" smtClean="0"/>
            <a:t>) and ASTM’s repeatability (</a:t>
          </a:r>
          <a:r>
            <a:rPr lang="en-US" sz="3200" i="1" kern="1200" dirty="0" smtClean="0"/>
            <a:t>r</a:t>
          </a:r>
          <a:r>
            <a:rPr lang="en-US" sz="3200" kern="1200" dirty="0" smtClean="0"/>
            <a:t>), there is no significant difference between an FEI2 result</a:t>
          </a:r>
          <a:r>
            <a:rPr lang="en-US" sz="3200" i="1" kern="1200" baseline="30000" dirty="0" smtClean="0"/>
            <a:t>1,2</a:t>
          </a:r>
          <a:r>
            <a:rPr lang="en-US" sz="3200" kern="1200" dirty="0" smtClean="0"/>
            <a:t> of 0.4 </a:t>
          </a:r>
          <a:r>
            <a:rPr lang="en-US" sz="3200" i="1" kern="1200" dirty="0" smtClean="0"/>
            <a:t>–</a:t>
          </a:r>
          <a:r>
            <a:rPr lang="en-US" sz="3200" kern="1200" dirty="0" smtClean="0"/>
            <a:t> </a:t>
          </a:r>
          <a:r>
            <a:rPr lang="en-US" sz="3200" i="0" kern="1200" dirty="0" smtClean="0"/>
            <a:t>1.5 for the VIE and </a:t>
          </a:r>
          <a:br>
            <a:rPr lang="en-US" sz="3200" i="0" kern="1200" dirty="0" smtClean="0"/>
          </a:br>
          <a:r>
            <a:rPr lang="en-US" sz="3200" i="0" kern="1200" dirty="0" smtClean="0"/>
            <a:t>1.0 – 1.5 </a:t>
          </a:r>
          <a:r>
            <a:rPr lang="en-US" sz="3200" kern="1200" dirty="0" smtClean="0"/>
            <a:t>for the VID.</a:t>
          </a:r>
          <a:endParaRPr lang="en-US" sz="3200" kern="1200" dirty="0"/>
        </a:p>
      </dsp:txBody>
      <dsp:txXfrm>
        <a:off x="128976" y="141435"/>
        <a:ext cx="7362048" cy="2384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B3382-DB3C-443A-B6C0-CC9845C7F247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F8D32-6F6E-46A0-A8D7-776B7DD7D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2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67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NOT UPDATED!!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9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47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16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UPDATED!!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80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UPDATED!!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28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11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07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95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32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46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32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0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21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42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69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43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47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518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016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6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02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447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013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295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065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UPDATED!!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999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UPDATED!!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65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200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353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5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7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587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191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67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715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50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892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901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504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033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921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83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816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053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433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651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UPDATED!!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611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UPDATED!!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026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725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344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784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921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83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0416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433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651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688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6953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9113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752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9141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7987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4334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44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1324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9160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7010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1610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0300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841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3272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265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50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7360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90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1591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272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7165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2589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3616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2270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9139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1813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1652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7586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41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0209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3322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6690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6154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8083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5265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0007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0624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4736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3275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8D32-6F6E-46A0-A8D7-776B7DD7D9F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603F7-4B4D-4A43-B84E-A86DA61AE42B}" type="datetime1">
              <a:rPr lang="en-US" smtClean="0"/>
              <a:t>5/16/2016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BD46921-C75C-4323-A4F1-EF7824FC3C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1DE0-9048-45DF-AE0E-F17A6984CDB9}" type="datetime1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025-AA27-4D9D-912E-650929843088}" type="datetime1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5B1B-9A7A-4265-B828-787208A4BFAA}" type="datetime1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C862-0182-4A2F-BDF0-20F7FF871AB7}" type="datetime1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D46921-C75C-4323-A4F1-EF7824FC3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0D6C-9167-43CC-B09E-74730285A6A4}" type="datetime1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DAC4-F843-42DC-8CC3-0C1D69816C36}" type="datetime1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FF3D-F52F-4E44-A66C-A45A8DB7A6BC}" type="datetime1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256F-4731-4BE8-9B27-F21D08C01387}" type="datetime1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32E5-521C-443B-AEAE-737FF89556A1}" type="datetime1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CC04-CDE3-48D4-B6E9-2DB4D26DFF88}" type="datetime1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D46921-C75C-4323-A4F1-EF7824FC3C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E5F2FA-2BDC-4BA4-8EE9-2D1990676DEC}" type="datetime1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BD46921-C75C-4323-A4F1-EF7824FC3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tmp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5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emf"/><Relationship Id="rId4" Type="http://schemas.openxmlformats.org/officeDocument/2006/relationships/image" Target="../media/image64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image" Target="../media/image6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emf"/><Relationship Id="rId4" Type="http://schemas.openxmlformats.org/officeDocument/2006/relationships/image" Target="../media/image7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emf"/><Relationship Id="rId4" Type="http://schemas.openxmlformats.org/officeDocument/2006/relationships/image" Target="../media/image75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9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Industry Statistician Team</a:t>
            </a:r>
          </a:p>
          <a:p>
            <a:r>
              <a:rPr lang="en-US" dirty="0" smtClean="0"/>
              <a:t>Date: 05-17-2016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VIE Precision Matrix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PM Data for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Precision Matrix data summary (continued):</a:t>
            </a:r>
          </a:p>
          <a:p>
            <a:pPr lvl="1"/>
            <a:r>
              <a:rPr lang="en-US" dirty="0" smtClean="0"/>
              <a:t>Average engine hour age</a:t>
            </a:r>
            <a:r>
              <a:rPr lang="en-US" i="1" baseline="30000" dirty="0" smtClean="0"/>
              <a:t>1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PM Average </a:t>
            </a:r>
            <a:r>
              <a:rPr lang="en-US" dirty="0" err="1" smtClean="0"/>
              <a:t>EngHrs</a:t>
            </a:r>
            <a:r>
              <a:rPr lang="en-US" dirty="0" smtClean="0"/>
              <a:t> = 1086</a:t>
            </a:r>
          </a:p>
          <a:p>
            <a:pPr lvl="2"/>
            <a:r>
              <a:rPr lang="en-US" dirty="0" smtClean="0"/>
              <a:t>PM Average Ln(</a:t>
            </a:r>
            <a:r>
              <a:rPr lang="en-US" dirty="0" err="1" smtClean="0"/>
              <a:t>EngHrs</a:t>
            </a:r>
            <a:r>
              <a:rPr lang="en-US" dirty="0" smtClean="0"/>
              <a:t>) Transform = 6.83 (</a:t>
            </a:r>
            <a:r>
              <a:rPr lang="en-US" i="1" dirty="0" smtClean="0"/>
              <a:t>e</a:t>
            </a:r>
            <a:r>
              <a:rPr lang="en-US" i="1" baseline="30000" dirty="0" smtClean="0"/>
              <a:t>6.83</a:t>
            </a:r>
            <a:r>
              <a:rPr lang="en-US" dirty="0" smtClean="0"/>
              <a:t> = 925 hours)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63246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i="1" baseline="30000" dirty="0"/>
              <a:t>1</a:t>
            </a:r>
            <a:r>
              <a:rPr lang="en-US" i="1" dirty="0" smtClean="0"/>
              <a:t>For </a:t>
            </a:r>
            <a:r>
              <a:rPr lang="en-US" i="1" dirty="0"/>
              <a:t>reference: VID Ln(</a:t>
            </a:r>
            <a:r>
              <a:rPr lang="en-US" i="1" dirty="0" err="1"/>
              <a:t>EngHrs</a:t>
            </a:r>
            <a:r>
              <a:rPr lang="en-US" i="1" dirty="0"/>
              <a:t>) = 7.37 (e</a:t>
            </a:r>
            <a:r>
              <a:rPr lang="en-US" i="1" baseline="30000" dirty="0"/>
              <a:t>7.37</a:t>
            </a:r>
            <a:r>
              <a:rPr lang="en-US" i="1" dirty="0"/>
              <a:t> = 1598 hours)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276600"/>
            <a:ext cx="4583266" cy="27484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 PM Data for Analysis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b="1" dirty="0"/>
              <a:t>Evaluating Baseline Weighting Scenarios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Evaluating Alternatives for Engine Hour Adjustment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Analyzing PM Data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FEI1 –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LnEngHr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FEI1 – Ice Hockey Stick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FEI2 –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LnEngHr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FEI2 – Ice Hockey Stick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Comparing VIE Precision and Oil Discrimination with other Tests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Excel Program developed to evaluate 10,000 different weight combinations of BLB1, BLB2, and BLA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endParaRPr lang="en-US" sz="600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Excel based prediction model for precision (RMSE) included Lab, </a:t>
            </a:r>
            <a:r>
              <a:rPr lang="en-US" dirty="0" err="1" smtClean="0"/>
              <a:t>Eng</a:t>
            </a:r>
            <a:r>
              <a:rPr lang="en-US" dirty="0" smtClean="0"/>
              <a:t>(Lab), Oil, and Ln(</a:t>
            </a:r>
            <a:r>
              <a:rPr lang="en-US" dirty="0" err="1" smtClean="0"/>
              <a:t>EngHr</a:t>
            </a:r>
            <a:r>
              <a:rPr lang="en-US" dirty="0" smtClean="0"/>
              <a:t>) factors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endParaRPr lang="en-US" sz="600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All BL weight combinations summed to a value of 1.0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endParaRPr lang="en-US" sz="8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For those runs that included a BLB3, BL weights were applied to BLB2 &amp; BLB3 in lieu of BLB1 &amp; BLB2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endParaRPr lang="en-US" sz="600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Results are shown on the following slides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Evaluating Baseline Weight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Evaluating Baseline Weight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144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Plot of RMSE vs. baseline weight combinations for FEI1 shown below</a:t>
            </a:r>
          </a:p>
          <a:p>
            <a:pPr lvl="1"/>
            <a:r>
              <a:rPr lang="en-US" dirty="0" smtClean="0"/>
              <a:t>RMSE of weights can be interpreted from plot- if BL weights sum to 1.0</a:t>
            </a:r>
          </a:p>
          <a:p>
            <a:pPr lvl="1"/>
            <a:r>
              <a:rPr lang="en-US" dirty="0" smtClean="0"/>
              <a:t>VID FEI1 Baseline weights of 80% &amp; 20% shown in red circle</a:t>
            </a:r>
          </a:p>
          <a:p>
            <a:pPr lvl="1"/>
            <a:r>
              <a:rPr lang="en-US" dirty="0"/>
              <a:t>Other BL weighting combinations provide slight improvement to precision</a:t>
            </a:r>
          </a:p>
          <a:p>
            <a:pPr lvl="1"/>
            <a:r>
              <a:rPr lang="en-US" dirty="0" smtClean="0"/>
              <a:t>No compelling rationale to change current FEI1 Baseline weights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38200" y="3276600"/>
            <a:ext cx="5715000" cy="3276600"/>
            <a:chOff x="854014" y="3352800"/>
            <a:chExt cx="5089585" cy="3352800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014" y="3352800"/>
              <a:ext cx="5089585" cy="3352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ight Triangle 8"/>
            <p:cNvSpPr/>
            <p:nvPr/>
          </p:nvSpPr>
          <p:spPr>
            <a:xfrm rot="10800000">
              <a:off x="1219200" y="3749040"/>
              <a:ext cx="3729097" cy="265176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881226" y="4233152"/>
              <a:ext cx="173997" cy="16459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76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Evaluating Baseline Weight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9144000" cy="4876800"/>
          </a:xfrm>
        </p:spPr>
        <p:txBody>
          <a:bodyPr>
            <a:normAutofit/>
          </a:bodyPr>
          <a:lstStyle/>
          <a:p>
            <a:r>
              <a:rPr lang="en-US" dirty="0"/>
              <a:t>Plot of RMSE vs. baseline weight combinations for </a:t>
            </a:r>
            <a:r>
              <a:rPr lang="en-US" dirty="0" smtClean="0"/>
              <a:t>FEI2 </a:t>
            </a:r>
            <a:r>
              <a:rPr lang="en-US" dirty="0"/>
              <a:t>shown below</a:t>
            </a:r>
          </a:p>
          <a:p>
            <a:pPr lvl="1"/>
            <a:r>
              <a:rPr lang="en-US" dirty="0"/>
              <a:t>RMSE of weights can be interpreted from plot- if BL weights sum to 1.0</a:t>
            </a:r>
          </a:p>
          <a:p>
            <a:pPr lvl="1"/>
            <a:r>
              <a:rPr lang="en-US" dirty="0" smtClean="0"/>
              <a:t>VID FEI2 Baseline weights of 10% &amp; 90% shown in red circle</a:t>
            </a:r>
          </a:p>
          <a:p>
            <a:pPr lvl="1"/>
            <a:r>
              <a:rPr lang="en-US" dirty="0" smtClean="0"/>
              <a:t>Other BL weighting combinations provide slight improvement to precision</a:t>
            </a:r>
          </a:p>
          <a:p>
            <a:pPr lvl="1"/>
            <a:r>
              <a:rPr lang="en-US" dirty="0"/>
              <a:t>No compelling rationale to change current </a:t>
            </a:r>
            <a:r>
              <a:rPr lang="en-US" dirty="0" smtClean="0"/>
              <a:t>FEI2 </a:t>
            </a:r>
            <a:r>
              <a:rPr lang="en-US" dirty="0"/>
              <a:t>Baseline </a:t>
            </a:r>
            <a:r>
              <a:rPr lang="en-US" dirty="0" smtClean="0"/>
              <a:t>weights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38200" y="3276600"/>
            <a:ext cx="5715000" cy="3299791"/>
            <a:chOff x="685800" y="3428999"/>
            <a:chExt cx="5715000" cy="3299791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3428999"/>
              <a:ext cx="5715000" cy="32997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ight Triangle 8"/>
            <p:cNvSpPr/>
            <p:nvPr/>
          </p:nvSpPr>
          <p:spPr>
            <a:xfrm rot="10800000">
              <a:off x="1143000" y="3809999"/>
              <a:ext cx="4226864" cy="2578513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800600" y="6019799"/>
              <a:ext cx="195088" cy="1540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16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 Shift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410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066800"/>
            <a:ext cx="9144000" cy="487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 enough data to change limits at this time</a:t>
            </a:r>
          </a:p>
          <a:p>
            <a:r>
              <a:rPr lang="en-US" dirty="0" smtClean="0"/>
              <a:t>BLB12 Shift Range: (-0.12, 0.45); BLB23 Shift Range: (-0.07, 0.36)</a:t>
            </a:r>
          </a:p>
          <a:p>
            <a:r>
              <a:rPr lang="en-US" dirty="0" smtClean="0"/>
              <a:t>BLA Shift Range: (-2.39, 1.03)</a:t>
            </a:r>
          </a:p>
          <a:p>
            <a:pPr lvl="1"/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9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BLB-BLA Shift by Engine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Lab A profile appears to be different than the other labs</a:t>
            </a:r>
          </a:p>
          <a:p>
            <a:r>
              <a:rPr lang="en-US" dirty="0" smtClean="0"/>
              <a:t>The first BLB-BLA shift in each engine is the largest</a:t>
            </a:r>
          </a:p>
          <a:p>
            <a:r>
              <a:rPr lang="en-US" dirty="0" smtClean="0"/>
              <a:t>SP should review BLB-BLA shift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66468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332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 PM Data for Analysis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Evaluating Baseline Weighting Scenarios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b="1" dirty="0"/>
              <a:t>Evaluating Alternatives for Engine Hour Adjustment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Analyzing PM Data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FEI1 –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LnEngHr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FEI1 – Ice Hockey Stick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FEI2 –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LnEngHr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FEI2 – Ice Hockey Stick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Comparing VIE Precision and Oil Discrimination with other Tests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Analysis of the FEI1 and FEI2 </a:t>
            </a:r>
            <a:r>
              <a:rPr lang="en-US" dirty="0"/>
              <a:t>m</a:t>
            </a:r>
            <a:r>
              <a:rPr lang="en-US" dirty="0" smtClean="0"/>
              <a:t>odel </a:t>
            </a:r>
            <a:r>
              <a:rPr lang="en-US" i="1" dirty="0" smtClean="0"/>
              <a:t>residuals </a:t>
            </a:r>
            <a:r>
              <a:rPr lang="en-US" dirty="0" smtClean="0"/>
              <a:t>were explored to identify the best method for Engine Hour Adjustment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The residuals were based on a </a:t>
            </a:r>
            <a:r>
              <a:rPr lang="en-US" dirty="0"/>
              <a:t>m</a:t>
            </a:r>
            <a:r>
              <a:rPr lang="en-US" dirty="0" smtClean="0"/>
              <a:t>odel fit with LTMSLAB, IND, and ENGNO(LTMSLAB) factors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Various transforms of </a:t>
            </a:r>
            <a:r>
              <a:rPr lang="en-US" dirty="0"/>
              <a:t>e</a:t>
            </a:r>
            <a:r>
              <a:rPr lang="en-US" dirty="0" smtClean="0"/>
              <a:t>ngine hours were evaluated (Ln, power, etc.) to try to approximate the relationship of engine age on FEI test results</a:t>
            </a:r>
          </a:p>
          <a:p>
            <a:endParaRPr lang="en-US" sz="600" dirty="0" smtClean="0"/>
          </a:p>
          <a:p>
            <a:r>
              <a:rPr lang="en-US" dirty="0" smtClean="0"/>
              <a:t>Highlights of a natural log transform and Ice Hockey Stick (IHS) are shown on the following slides</a:t>
            </a:r>
          </a:p>
          <a:p>
            <a:pPr lvl="1"/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07433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000" dirty="0" smtClean="0"/>
              <a:t>Evaluating Alternatives for Engine Hour Adjustment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894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FEI1 Ice </a:t>
            </a:r>
            <a:r>
              <a:rPr lang="en-US" dirty="0"/>
              <a:t>Hockey Stick (</a:t>
            </a:r>
            <a:r>
              <a:rPr lang="en-US" dirty="0" smtClean="0"/>
              <a:t>IHS) Engine hour adjustment approach</a:t>
            </a:r>
          </a:p>
          <a:p>
            <a:pPr lvl="1"/>
            <a:r>
              <a:rPr lang="en-US" dirty="0" smtClean="0"/>
              <a:t>Data suggests a possible horizontal line at 1650 hours</a:t>
            </a:r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07433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000" dirty="0" smtClean="0"/>
              <a:t>Evaluating Alternatives for Engine Hour Adjustment</a:t>
            </a:r>
            <a:endParaRPr lang="en-US" sz="30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70104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4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/>
              <a:t>Arthur Andrews, ExxonMobil</a:t>
            </a:r>
          </a:p>
          <a:p>
            <a:r>
              <a:rPr lang="en-US" dirty="0"/>
              <a:t>Doyle Boese, </a:t>
            </a:r>
            <a:r>
              <a:rPr lang="en-US" dirty="0" err="1"/>
              <a:t>Infineum</a:t>
            </a:r>
            <a:endParaRPr lang="en-US" dirty="0"/>
          </a:p>
          <a:p>
            <a:r>
              <a:rPr lang="en-US" dirty="0"/>
              <a:t>Jo Martinez, Chevron </a:t>
            </a:r>
            <a:r>
              <a:rPr lang="en-US" dirty="0" err="1"/>
              <a:t>Oronite</a:t>
            </a:r>
            <a:endParaRPr lang="en-US" dirty="0"/>
          </a:p>
          <a:p>
            <a:r>
              <a:rPr lang="en-US" dirty="0"/>
              <a:t>Kevin O’Malley, Lubrizol</a:t>
            </a:r>
          </a:p>
          <a:p>
            <a:r>
              <a:rPr lang="en-US" dirty="0"/>
              <a:t>Martin Chadwick, Intertek</a:t>
            </a:r>
          </a:p>
          <a:p>
            <a:r>
              <a:rPr lang="en-US" dirty="0"/>
              <a:t>Richard </a:t>
            </a:r>
            <a:r>
              <a:rPr lang="en-US" dirty="0" err="1"/>
              <a:t>Grundza</a:t>
            </a:r>
            <a:r>
              <a:rPr lang="en-US" dirty="0"/>
              <a:t>, TMC</a:t>
            </a:r>
          </a:p>
          <a:p>
            <a:r>
              <a:rPr lang="en-US" dirty="0"/>
              <a:t>Lisa Dingwell, Afton</a:t>
            </a:r>
          </a:p>
          <a:p>
            <a:r>
              <a:rPr lang="en-US" dirty="0"/>
              <a:t>Todd Dvorak, Afton</a:t>
            </a:r>
          </a:p>
          <a:p>
            <a:r>
              <a:rPr lang="en-US" dirty="0"/>
              <a:t>Travis </a:t>
            </a:r>
            <a:r>
              <a:rPr lang="en-US" dirty="0" err="1"/>
              <a:t>Kostan</a:t>
            </a:r>
            <a:r>
              <a:rPr lang="en-US" dirty="0"/>
              <a:t>, </a:t>
            </a:r>
            <a:r>
              <a:rPr lang="en-US" dirty="0" err="1"/>
              <a:t>SwRI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59436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Natural Log Engine hour adjustment approach</a:t>
            </a:r>
          </a:p>
          <a:p>
            <a:pPr lvl="1"/>
            <a:r>
              <a:rPr lang="en-US" dirty="0" smtClean="0"/>
              <a:t>Linear relationship exhibited between FEI1 and Ln(</a:t>
            </a:r>
            <a:r>
              <a:rPr lang="en-US" dirty="0" err="1" smtClean="0"/>
              <a:t>EngHrEnd</a:t>
            </a:r>
            <a:r>
              <a:rPr lang="en-US" dirty="0" smtClean="0"/>
              <a:t>)</a:t>
            </a:r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07433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000" dirty="0" smtClean="0"/>
              <a:t>Evaluating Alternatives for Engine Hour Adjustment</a:t>
            </a:r>
            <a:endParaRPr lang="en-US" sz="30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6324600" cy="42519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59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FEI2 Ice </a:t>
            </a:r>
            <a:r>
              <a:rPr lang="en-US" dirty="0"/>
              <a:t>Hockey Stick (</a:t>
            </a:r>
            <a:r>
              <a:rPr lang="en-US" dirty="0" smtClean="0"/>
              <a:t>IHS) Engine hour adjustment approach</a:t>
            </a:r>
          </a:p>
          <a:p>
            <a:pPr lvl="1"/>
            <a:r>
              <a:rPr lang="en-US" dirty="0" smtClean="0"/>
              <a:t>Data suggests a possible horizontal line at 1800 hours</a:t>
            </a:r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07433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000" dirty="0" smtClean="0"/>
              <a:t>Evaluating Alternatives for Engine Hour Adjustment</a:t>
            </a:r>
            <a:endParaRPr lang="en-US" sz="3000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1"/>
            <a:ext cx="67818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01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Natural Log Engine hour adjustment approach</a:t>
            </a:r>
          </a:p>
          <a:p>
            <a:pPr lvl="1"/>
            <a:r>
              <a:rPr lang="en-US" dirty="0" smtClean="0"/>
              <a:t>Linear relationship exhibited between FEI1 and Ln(</a:t>
            </a:r>
            <a:r>
              <a:rPr lang="en-US" dirty="0" err="1" smtClean="0"/>
              <a:t>EngHrEnd</a:t>
            </a:r>
            <a:r>
              <a:rPr lang="en-US" dirty="0" smtClean="0"/>
              <a:t>)</a:t>
            </a:r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07433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000" dirty="0" smtClean="0"/>
              <a:t>Evaluating Alternatives for Engine Hour Adjustment</a:t>
            </a:r>
            <a:endParaRPr lang="en-US" sz="3000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09801"/>
            <a:ext cx="6400800" cy="44781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12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FEI1 Adjustment approaches are summarized below</a:t>
            </a:r>
          </a:p>
          <a:p>
            <a:pPr lvl="1"/>
            <a:r>
              <a:rPr lang="en-US" dirty="0" smtClean="0"/>
              <a:t>Both adjustment approaches are aligned to </a:t>
            </a:r>
            <a:r>
              <a:rPr lang="en-US" dirty="0" err="1" smtClean="0"/>
              <a:t>EngHr</a:t>
            </a:r>
            <a:r>
              <a:rPr lang="en-US" dirty="0" smtClean="0"/>
              <a:t> Average of 1086</a:t>
            </a:r>
          </a:p>
          <a:p>
            <a:pPr lvl="1"/>
            <a:r>
              <a:rPr lang="en-US" dirty="0"/>
              <a:t>FEI1 Ln </a:t>
            </a:r>
            <a:r>
              <a:rPr lang="en-US" dirty="0" err="1"/>
              <a:t>Adj</a:t>
            </a:r>
            <a:r>
              <a:rPr lang="en-US" dirty="0"/>
              <a:t> = 0.388*(</a:t>
            </a:r>
            <a:r>
              <a:rPr lang="en-US" dirty="0" smtClean="0"/>
              <a:t>Ln(</a:t>
            </a:r>
            <a:r>
              <a:rPr lang="en-US" dirty="0" err="1" smtClean="0"/>
              <a:t>EngHrs</a:t>
            </a:r>
            <a:r>
              <a:rPr lang="en-US" dirty="0" smtClean="0"/>
              <a:t>)-Ln(1086))</a:t>
            </a:r>
          </a:p>
          <a:p>
            <a:pPr lvl="1"/>
            <a:r>
              <a:rPr lang="en-US" dirty="0" smtClean="0"/>
              <a:t>FEI1 </a:t>
            </a:r>
            <a:r>
              <a:rPr lang="en-US" dirty="0"/>
              <a:t>IHS </a:t>
            </a:r>
            <a:r>
              <a:rPr lang="en-US" dirty="0" err="1"/>
              <a:t>Adj</a:t>
            </a:r>
            <a:r>
              <a:rPr lang="en-US" dirty="0"/>
              <a:t> = 0.000514*(min(1650,EngHrs</a:t>
            </a:r>
            <a:r>
              <a:rPr lang="en-US" dirty="0" smtClean="0"/>
              <a:t>)-1086) </a:t>
            </a:r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76200"/>
            <a:ext cx="907433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000" dirty="0" smtClean="0"/>
              <a:t>Evaluating Alternatives for Engine Hour Adjustment</a:t>
            </a:r>
            <a:endParaRPr lang="en-US" sz="30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52569"/>
            <a:ext cx="7543800" cy="39530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47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FEI2 </a:t>
            </a:r>
            <a:r>
              <a:rPr lang="en-US" dirty="0"/>
              <a:t>Adjustment approaches are summarized below</a:t>
            </a:r>
          </a:p>
          <a:p>
            <a:pPr lvl="1"/>
            <a:r>
              <a:rPr lang="en-US" dirty="0"/>
              <a:t>Both adjustment approaches are aligned to </a:t>
            </a:r>
            <a:r>
              <a:rPr lang="en-US" dirty="0" err="1"/>
              <a:t>EngHr</a:t>
            </a:r>
            <a:r>
              <a:rPr lang="en-US" dirty="0"/>
              <a:t> Average of 1086</a:t>
            </a:r>
          </a:p>
          <a:p>
            <a:pPr lvl="1"/>
            <a:r>
              <a:rPr lang="en-US" dirty="0" smtClean="0"/>
              <a:t>FEI2 </a:t>
            </a:r>
            <a:r>
              <a:rPr lang="en-US" dirty="0"/>
              <a:t>Ln </a:t>
            </a:r>
            <a:r>
              <a:rPr lang="en-US" dirty="0" err="1"/>
              <a:t>Adj</a:t>
            </a:r>
            <a:r>
              <a:rPr lang="en-US" dirty="0"/>
              <a:t> = 0.493*(LN(</a:t>
            </a:r>
            <a:r>
              <a:rPr lang="en-US" dirty="0" err="1"/>
              <a:t>EngHrs</a:t>
            </a:r>
            <a:r>
              <a:rPr lang="en-US" dirty="0" smtClean="0"/>
              <a:t>)-Ln(1086))</a:t>
            </a:r>
          </a:p>
          <a:p>
            <a:pPr lvl="1"/>
            <a:r>
              <a:rPr lang="en-US" dirty="0"/>
              <a:t>FEI2 IHS </a:t>
            </a:r>
            <a:r>
              <a:rPr lang="en-US" dirty="0" err="1"/>
              <a:t>Adj</a:t>
            </a:r>
            <a:r>
              <a:rPr lang="en-US" dirty="0"/>
              <a:t> = 0.000633*(min(1800,EngHrs)-</a:t>
            </a:r>
            <a:r>
              <a:rPr lang="en-US" dirty="0" smtClean="0"/>
              <a:t>1086)</a:t>
            </a:r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76200"/>
            <a:ext cx="907433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000" dirty="0" smtClean="0"/>
              <a:t>Evaluating Alternatives for Engine Hour Adjustment</a:t>
            </a:r>
            <a:endParaRPr lang="en-US" sz="30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200"/>
            <a:ext cx="7696200" cy="39843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23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07433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2800" dirty="0"/>
              <a:t>Evaluating Alternatives </a:t>
            </a:r>
            <a:r>
              <a:rPr lang="en-US" sz="2800" dirty="0" smtClean="0"/>
              <a:t>for </a:t>
            </a:r>
            <a:r>
              <a:rPr lang="en-US" sz="2800" dirty="0"/>
              <a:t>Engine Hour Adjustment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Review of correction factor approaches for </a:t>
            </a:r>
            <a:r>
              <a:rPr lang="en-US" dirty="0" err="1" smtClean="0"/>
              <a:t>EngHrEnd</a:t>
            </a:r>
            <a:r>
              <a:rPr lang="en-US" dirty="0" smtClean="0"/>
              <a:t> indicates that no one engine hour transform for FEI1 or FEI2 performs overwhelmingly better in terms of RMSE, </a:t>
            </a:r>
            <a:r>
              <a:rPr lang="en-US" dirty="0" err="1" smtClean="0"/>
              <a:t>Rsquare</a:t>
            </a:r>
            <a:r>
              <a:rPr lang="en-US" dirty="0" smtClean="0"/>
              <a:t>, or model fit residual diagnostics.</a:t>
            </a:r>
          </a:p>
          <a:p>
            <a:pPr marL="320040" lvl="1" indent="0">
              <a:buNone/>
            </a:pPr>
            <a:endParaRPr lang="en-US" sz="800" dirty="0" smtClean="0"/>
          </a:p>
          <a:p>
            <a:r>
              <a:rPr lang="en-US" dirty="0" smtClean="0"/>
              <a:t>Additional reference tests will clarify the true engine hour effect at higher engine hours.</a:t>
            </a:r>
          </a:p>
          <a:p>
            <a:endParaRPr lang="en-US" sz="800" dirty="0" smtClean="0"/>
          </a:p>
          <a:p>
            <a:r>
              <a:rPr lang="en-US" dirty="0" smtClean="0"/>
              <a:t>At this time, it is recommend that Subject </a:t>
            </a:r>
            <a:r>
              <a:rPr lang="en-US" dirty="0"/>
              <a:t>M</a:t>
            </a:r>
            <a:r>
              <a:rPr lang="en-US" dirty="0" smtClean="0"/>
              <a:t>atter </a:t>
            </a:r>
            <a:r>
              <a:rPr lang="en-US" dirty="0"/>
              <a:t>E</a:t>
            </a:r>
            <a:r>
              <a:rPr lang="en-US" dirty="0" smtClean="0"/>
              <a:t>xperts (SMEs) in the Surveillance Panel choose from one of the two proposed engine hours adjustment methods (IHS vs. Ln) for FEI1 and FEI2.</a:t>
            </a:r>
          </a:p>
          <a:p>
            <a:pPr lvl="1"/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Review PM Data for Analysis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Evaluating Baseline Weighting Scenarios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Evaluating Alternatives for Engine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our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djustment</a:t>
            </a:r>
          </a:p>
          <a:p>
            <a:r>
              <a:rPr lang="en-US" b="1" dirty="0" smtClean="0"/>
              <a:t>Analyzing PM Data </a:t>
            </a:r>
          </a:p>
          <a:p>
            <a:pPr lvl="1"/>
            <a:r>
              <a:rPr lang="en-US" b="1" dirty="0" smtClean="0"/>
              <a:t>FEI1 – </a:t>
            </a:r>
            <a:r>
              <a:rPr lang="en-US" b="1" dirty="0" err="1" smtClean="0"/>
              <a:t>LnEngHr</a:t>
            </a:r>
            <a:r>
              <a:rPr lang="en-US" b="1" dirty="0" smtClean="0"/>
              <a:t> Model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FEI1 – Ice Hockey Stick Model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FEI2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LnEngHr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FEI2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– Ice Hockey Stick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Comparing VIE Precision and Oil Discrimination with other Tests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2004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</a:t>
            </a:r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731016"/>
          </a:xfrm>
        </p:spPr>
        <p:txBody>
          <a:bodyPr>
            <a:normAutofit/>
          </a:bodyPr>
          <a:lstStyle/>
          <a:p>
            <a:r>
              <a:rPr lang="en-US" dirty="0" smtClean="0"/>
              <a:t>Plot of FEI1_OR</a:t>
            </a:r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72" y="1632419"/>
            <a:ext cx="8769096" cy="39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57400" y="2514600"/>
            <a:ext cx="4495800" cy="38100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</a:t>
            </a:r>
            <a:r>
              <a:rPr lang="en-US" sz="2800" dirty="0" smtClean="0"/>
              <a:t>Data (FEI1 </a:t>
            </a:r>
            <a:r>
              <a:rPr lang="en-US" sz="2800" dirty="0"/>
              <a:t>– </a:t>
            </a:r>
            <a:r>
              <a:rPr lang="en-US" sz="2800" dirty="0" err="1"/>
              <a:t>LnEngHr</a:t>
            </a:r>
            <a:r>
              <a:rPr lang="en-US" sz="2800" dirty="0"/>
              <a:t> Model)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Overall ANOVA Summary of FEI1 data:</a:t>
            </a:r>
          </a:p>
          <a:p>
            <a:pPr lvl="1"/>
            <a:r>
              <a:rPr lang="en-US" dirty="0"/>
              <a:t>Ln(</a:t>
            </a:r>
            <a:r>
              <a:rPr lang="en-US" dirty="0" err="1"/>
              <a:t>EngHr</a:t>
            </a:r>
            <a:r>
              <a:rPr lang="en-US" dirty="0"/>
              <a:t>) &amp; Reference Oil factors are statistically Significant</a:t>
            </a:r>
          </a:p>
          <a:p>
            <a:pPr lvl="1"/>
            <a:r>
              <a:rPr lang="en-US" dirty="0" smtClean="0"/>
              <a:t>VIE PM Test Precision: 0.26 </a:t>
            </a:r>
            <a:r>
              <a:rPr lang="en-US" sz="2200" i="1" dirty="0" smtClean="0"/>
              <a:t>(contrast w/ VID PM test precision of 0.12) </a:t>
            </a:r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4" t="18605" r="29926" b="65261"/>
          <a:stretch/>
        </p:blipFill>
        <p:spPr bwMode="auto">
          <a:xfrm>
            <a:off x="2422828" y="2590800"/>
            <a:ext cx="3825572" cy="153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1" t="51308" r="25558" b="34012"/>
          <a:stretch/>
        </p:blipFill>
        <p:spPr bwMode="auto">
          <a:xfrm>
            <a:off x="2132066" y="4129344"/>
            <a:ext cx="4344934" cy="119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0" t="77471" r="25651" b="11265"/>
          <a:stretch/>
        </p:blipFill>
        <p:spPr bwMode="auto">
          <a:xfrm>
            <a:off x="2133600" y="5350416"/>
            <a:ext cx="4343400" cy="90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8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3276600"/>
            <a:ext cx="3276600" cy="28956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Data (FEI1 – </a:t>
            </a:r>
            <a:r>
              <a:rPr lang="en-US" sz="2800" dirty="0" err="1" smtClean="0"/>
              <a:t>LnEngHr</a:t>
            </a:r>
            <a:r>
              <a:rPr lang="en-US" sz="2800" dirty="0"/>
              <a:t> Model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Difference between reference oil </a:t>
            </a:r>
            <a:r>
              <a:rPr lang="en-US" dirty="0" err="1" smtClean="0"/>
              <a:t>LsMeans</a:t>
            </a:r>
            <a:r>
              <a:rPr lang="en-US" dirty="0" smtClean="0"/>
              <a:t> for FEI1:</a:t>
            </a:r>
          </a:p>
          <a:p>
            <a:pPr lvl="1"/>
            <a:r>
              <a:rPr lang="en-US" dirty="0" smtClean="0"/>
              <a:t>All oil contrasts are significantly different</a:t>
            </a:r>
          </a:p>
          <a:p>
            <a:pPr lvl="1"/>
            <a:r>
              <a:rPr lang="en-US" dirty="0" smtClean="0"/>
              <a:t>{544 &lt; 1010-1 &lt; 542-2}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igher VIE FEIs as compared to VID is partially due to correction at reduced number of engine hours</a:t>
            </a:r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3" t="25145" r="29275" b="38517"/>
          <a:stretch/>
        </p:blipFill>
        <p:spPr bwMode="auto">
          <a:xfrm>
            <a:off x="838200" y="3381374"/>
            <a:ext cx="3148966" cy="271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3" t="43026" r="11406" b="31714"/>
          <a:stretch/>
        </p:blipFill>
        <p:spPr bwMode="auto">
          <a:xfrm>
            <a:off x="4114800" y="3276600"/>
            <a:ext cx="417348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407" y="5867400"/>
            <a:ext cx="2601393" cy="58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655638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VIE Analysis Check List – Answers to SP Questions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143000"/>
            <a:ext cx="81153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Do </a:t>
            </a:r>
            <a:r>
              <a:rPr lang="en-US" dirty="0"/>
              <a:t>we really need to run three RO tests to establish the new engine for LTMS? </a:t>
            </a:r>
            <a:r>
              <a:rPr lang="en-US" dirty="0" smtClean="0">
                <a:solidFill>
                  <a:srgbClr val="FF0000"/>
                </a:solidFill>
              </a:rPr>
              <a:t>LTMS Topic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Discussion </a:t>
            </a:r>
            <a:r>
              <a:rPr lang="en-US" dirty="0"/>
              <a:t>of reducing the new reference requirement to two oils, then a third oil run after a defined number of candidates. </a:t>
            </a:r>
            <a:r>
              <a:rPr lang="en-US" dirty="0" smtClean="0">
                <a:solidFill>
                  <a:srgbClr val="FF0000"/>
                </a:solidFill>
              </a:rPr>
              <a:t>LTMS Topic</a:t>
            </a:r>
            <a:endParaRPr lang="en-US" dirty="0"/>
          </a:p>
          <a:p>
            <a:r>
              <a:rPr lang="en-US" dirty="0" smtClean="0"/>
              <a:t>Discussion </a:t>
            </a:r>
            <a:r>
              <a:rPr lang="en-US" dirty="0"/>
              <a:t>of using FEI 2 and FEI Sum for references to match candidate pass/fail criteria. </a:t>
            </a:r>
            <a:r>
              <a:rPr lang="en-US" dirty="0" smtClean="0">
                <a:solidFill>
                  <a:srgbClr val="FF0000"/>
                </a:solidFill>
              </a:rPr>
              <a:t>LTMS – Consensus reached in Stats team to continue with FEI1 and FEI2</a:t>
            </a:r>
            <a:endParaRPr lang="en-US" dirty="0"/>
          </a:p>
          <a:p>
            <a:r>
              <a:rPr lang="en-US" dirty="0" smtClean="0"/>
              <a:t>Discussion </a:t>
            </a:r>
            <a:r>
              <a:rPr lang="en-US" dirty="0"/>
              <a:t>of evaluating 80/20 ratio of BL before to after for FEI 1 and 10/90 for FEI 2. Consider evaluating FEI 1 vs 100% BLB2 (or 3) and evaluating FEI 2 vs 100% BLA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Included in this presentation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Should </a:t>
            </a:r>
            <a:r>
              <a:rPr lang="en-US" dirty="0"/>
              <a:t>the acceptance bands value of 1.96 be rounded up? Due to the rounding on FEI 1 and 2 the actual pass limit is 1.91 and 1.92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LTMS Topic</a:t>
            </a:r>
            <a:endParaRPr lang="en-US" dirty="0"/>
          </a:p>
          <a:p>
            <a:r>
              <a:rPr lang="en-US" dirty="0" smtClean="0"/>
              <a:t>SP </a:t>
            </a:r>
            <a:r>
              <a:rPr lang="en-US" dirty="0"/>
              <a:t>chair and test sponsor to investigate what is needed to establish VID equivalent limits for </a:t>
            </a:r>
            <a:r>
              <a:rPr lang="en-US" dirty="0" smtClean="0"/>
              <a:t>VIE  </a:t>
            </a:r>
            <a:r>
              <a:rPr lang="en-US" dirty="0" smtClean="0">
                <a:solidFill>
                  <a:srgbClr val="FF0000"/>
                </a:solidFill>
              </a:rPr>
              <a:t>TBD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Discussion </a:t>
            </a:r>
            <a:r>
              <a:rPr lang="en-US" dirty="0"/>
              <a:t>of changing BLB1 to BLB2 delta acceptable limits</a:t>
            </a:r>
            <a:r>
              <a:rPr lang="en-US" dirty="0" smtClean="0"/>
              <a:t>. </a:t>
            </a:r>
            <a:r>
              <a:rPr lang="en-US" dirty="0">
                <a:solidFill>
                  <a:srgbClr val="FF0000"/>
                </a:solidFill>
              </a:rPr>
              <a:t>Included in this </a:t>
            </a:r>
            <a:r>
              <a:rPr lang="en-US" dirty="0" smtClean="0">
                <a:solidFill>
                  <a:srgbClr val="FF0000"/>
                </a:solidFill>
              </a:rPr>
              <a:t>presentation</a:t>
            </a:r>
            <a:endParaRPr lang="en-US" dirty="0"/>
          </a:p>
          <a:p>
            <a:r>
              <a:rPr lang="en-US" dirty="0" smtClean="0"/>
              <a:t>Review </a:t>
            </a:r>
            <a:r>
              <a:rPr lang="en-US" dirty="0"/>
              <a:t>impact of variable oil pressure of FEI (review prove out data to determine if it is stand or engine related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Included in this presentation</a:t>
            </a:r>
            <a:endParaRPr lang="en-US" dirty="0"/>
          </a:p>
          <a:p>
            <a:r>
              <a:rPr lang="en-US" dirty="0" smtClean="0"/>
              <a:t>Update </a:t>
            </a:r>
            <a:r>
              <a:rPr lang="en-US" dirty="0"/>
              <a:t>Appendix </a:t>
            </a:r>
            <a:r>
              <a:rPr lang="en-US" dirty="0" smtClean="0"/>
              <a:t>K </a:t>
            </a:r>
            <a:r>
              <a:rPr lang="en-US" dirty="0" smtClean="0">
                <a:solidFill>
                  <a:srgbClr val="FF0000"/>
                </a:solidFill>
              </a:rPr>
              <a:t>(update scheduled at next SP meeting in Wickliffe)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44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152400"/>
            <a:ext cx="8534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Analyzing PM Data (FEI1 – LnEngHr Model)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143000"/>
            <a:ext cx="8534400" cy="1371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FEI1Adj </a:t>
            </a:r>
            <a:r>
              <a:rPr lang="en-US" dirty="0"/>
              <a:t>Oil Discrimination by </a:t>
            </a:r>
            <a:r>
              <a:rPr lang="en-US" dirty="0" smtClean="0"/>
              <a:t>Engine</a:t>
            </a:r>
          </a:p>
          <a:p>
            <a:pPr lvl="1"/>
            <a:r>
              <a:rPr lang="en-US" dirty="0" smtClean="0"/>
              <a:t>Contrast below plot with oil ranking of {544 </a:t>
            </a:r>
            <a:r>
              <a:rPr lang="en-US" dirty="0"/>
              <a:t>&lt; 1010-1 &lt; </a:t>
            </a:r>
            <a:r>
              <a:rPr lang="en-US" dirty="0" smtClean="0"/>
              <a:t>542-2}</a:t>
            </a:r>
          </a:p>
          <a:p>
            <a:pPr lvl="1"/>
            <a:r>
              <a:rPr lang="en-US" dirty="0" smtClean="0"/>
              <a:t>Oil discrimination is not consistent across labs; in particular, Lab C, though sample size is small and inferences can be impacted by variation</a:t>
            </a:r>
          </a:p>
          <a:p>
            <a:pPr marL="320040" lvl="1" indent="0">
              <a:buFont typeface="Wingdings 2"/>
              <a:buNone/>
            </a:pPr>
            <a:endParaRPr lang="en-US" dirty="0" smtClean="0"/>
          </a:p>
          <a:p>
            <a:pPr marL="594360" lvl="2" indent="0">
              <a:buFont typeface="Wingdings 2"/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Font typeface="Wingdings 2"/>
              <a:buNone/>
            </a:pPr>
            <a:endParaRPr lang="en-US" dirty="0"/>
          </a:p>
        </p:txBody>
      </p:sp>
      <p:pic>
        <p:nvPicPr>
          <p:cNvPr id="8" name="Picture 7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87" y="2590801"/>
            <a:ext cx="8534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62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2209800"/>
            <a:ext cx="3276600" cy="35052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Data (FEI1 – </a:t>
            </a:r>
            <a:r>
              <a:rPr lang="en-US" sz="2800" dirty="0" err="1" smtClean="0"/>
              <a:t>LnEngHr</a:t>
            </a:r>
            <a:r>
              <a:rPr lang="en-US" sz="2800" dirty="0"/>
              <a:t> Model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Difference between test Lab </a:t>
            </a:r>
            <a:r>
              <a:rPr lang="en-US" dirty="0" err="1" smtClean="0"/>
              <a:t>LSMeans</a:t>
            </a:r>
            <a:r>
              <a:rPr lang="en-US" dirty="0" smtClean="0"/>
              <a:t> for FEI1</a:t>
            </a:r>
          </a:p>
          <a:p>
            <a:pPr lvl="1"/>
            <a:r>
              <a:rPr lang="en-US" dirty="0" smtClean="0"/>
              <a:t>No significant difference between Labs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48662" r="66875" b="25669"/>
          <a:stretch/>
        </p:blipFill>
        <p:spPr bwMode="auto">
          <a:xfrm>
            <a:off x="4114800" y="2209800"/>
            <a:ext cx="450492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3" t="34884" r="28903" b="16279"/>
          <a:stretch/>
        </p:blipFill>
        <p:spPr bwMode="auto">
          <a:xfrm>
            <a:off x="952499" y="2285999"/>
            <a:ext cx="2933701" cy="335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5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43400" y="2634734"/>
            <a:ext cx="4724400" cy="31242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2634734"/>
            <a:ext cx="3810000" cy="18288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566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Analyzing PM Data (FEI1 – </a:t>
            </a:r>
            <a:r>
              <a:rPr lang="en-US" sz="2800" dirty="0" err="1" smtClean="0"/>
              <a:t>LnEngHr</a:t>
            </a:r>
            <a:r>
              <a:rPr lang="en-US" sz="2800" dirty="0"/>
              <a:t> Model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533400"/>
            <a:ext cx="8458200" cy="419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LSMean</a:t>
            </a:r>
            <a:r>
              <a:rPr lang="en-US" dirty="0" smtClean="0"/>
              <a:t> difference between engines within the same Lab</a:t>
            </a:r>
          </a:p>
          <a:p>
            <a:pPr lvl="1"/>
            <a:r>
              <a:rPr lang="en-US" dirty="0" smtClean="0"/>
              <a:t>Contrasts: {A-103 vs. A-128}, </a:t>
            </a:r>
            <a:r>
              <a:rPr lang="en-US" dirty="0"/>
              <a:t>{</a:t>
            </a:r>
            <a:r>
              <a:rPr lang="en-US" dirty="0" smtClean="0"/>
              <a:t>C-29 vs. C-31}, {G-55 vs. G-60}</a:t>
            </a:r>
          </a:p>
          <a:p>
            <a:pPr lvl="1"/>
            <a:r>
              <a:rPr lang="en-US" dirty="0" smtClean="0"/>
              <a:t>Conclusion: No Significant</a:t>
            </a:r>
            <a:r>
              <a:rPr lang="en-US" i="1" baseline="30000" dirty="0" smtClean="0"/>
              <a:t>1</a:t>
            </a:r>
            <a:r>
              <a:rPr lang="en-US" dirty="0" smtClean="0"/>
              <a:t> Difference between engines within a Lab</a:t>
            </a:r>
            <a:endParaRPr lang="en-US" dirty="0"/>
          </a:p>
          <a:p>
            <a:pPr lvl="2"/>
            <a:r>
              <a:rPr lang="en-US" sz="2400" dirty="0" smtClean="0"/>
              <a:t>Lab G engines significantly differ when additional significant model terms are added (lab*oil &amp; oil*engine hours interactions)</a:t>
            </a:r>
            <a:endParaRPr lang="en-US" sz="2400" i="1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00683" y="5715000"/>
            <a:ext cx="4845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 smtClean="0"/>
              <a:t>1</a:t>
            </a:r>
            <a:r>
              <a:rPr lang="en-US" i="1" dirty="0" smtClean="0"/>
              <a:t>Familywise error rate critical </a:t>
            </a:r>
            <a:r>
              <a:rPr lang="en-US" i="1" dirty="0"/>
              <a:t>t </a:t>
            </a:r>
            <a:r>
              <a:rPr lang="en-US" i="1" dirty="0" smtClean="0"/>
              <a:t>of 2.49 selected for 3 contrasts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53823" r="34843" b="20416"/>
          <a:stretch/>
        </p:blipFill>
        <p:spPr bwMode="auto">
          <a:xfrm>
            <a:off x="474627" y="4521652"/>
            <a:ext cx="3819526" cy="1650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9" t="24273" r="27974" b="54215"/>
          <a:stretch/>
        </p:blipFill>
        <p:spPr bwMode="auto">
          <a:xfrm>
            <a:off x="474627" y="2672833"/>
            <a:ext cx="3792573" cy="175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3" t="45784" r="19796" b="7122"/>
          <a:stretch/>
        </p:blipFill>
        <p:spPr bwMode="auto">
          <a:xfrm>
            <a:off x="4362450" y="2672833"/>
            <a:ext cx="4705350" cy="308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6088416"/>
            <a:ext cx="2362200" cy="61718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027953" y="5410200"/>
            <a:ext cx="533400" cy="15240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19800" y="4311134"/>
            <a:ext cx="533400" cy="15240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572000" y="3472934"/>
            <a:ext cx="533400" cy="15240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</a:t>
            </a:r>
            <a:r>
              <a:rPr lang="en-US" sz="2800" dirty="0" smtClean="0"/>
              <a:t>Data (FEI1 </a:t>
            </a:r>
            <a:r>
              <a:rPr lang="en-US" sz="2800" dirty="0"/>
              <a:t>– </a:t>
            </a:r>
            <a:r>
              <a:rPr lang="en-US" sz="2800" dirty="0" err="1"/>
              <a:t>LnEngHr</a:t>
            </a:r>
            <a:r>
              <a:rPr lang="en-US" sz="2800" dirty="0"/>
              <a:t> Model)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66" y="1143000"/>
            <a:ext cx="85344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/>
              <a:t>additional significant model terms are added </a:t>
            </a:r>
            <a:r>
              <a:rPr lang="en-US" sz="2800" dirty="0" smtClean="0"/>
              <a:t>to the model (lab*oil </a:t>
            </a:r>
            <a:r>
              <a:rPr lang="en-US" sz="2800" dirty="0"/>
              <a:t>&amp; oil*engine hours </a:t>
            </a:r>
            <a:r>
              <a:rPr lang="en-US" sz="2800" dirty="0" smtClean="0"/>
              <a:t>interactions) we find that oil </a:t>
            </a:r>
            <a:r>
              <a:rPr lang="en-US" dirty="0" smtClean="0"/>
              <a:t>discrimination changes over the range of hours</a:t>
            </a:r>
            <a:endParaRPr lang="en-US" sz="2200" i="1" dirty="0" smtClean="0"/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44" y="3886200"/>
            <a:ext cx="2901696" cy="1023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72953" t="25564" r="1317" b="51879"/>
          <a:stretch/>
        </p:blipFill>
        <p:spPr>
          <a:xfrm>
            <a:off x="4560646" y="3352800"/>
            <a:ext cx="3390587" cy="23975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72954" t="91729" r="5072"/>
          <a:stretch/>
        </p:blipFill>
        <p:spPr>
          <a:xfrm>
            <a:off x="4572000" y="5750312"/>
            <a:ext cx="2895600" cy="8790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25564" r="93212" b="51879"/>
          <a:stretch/>
        </p:blipFill>
        <p:spPr>
          <a:xfrm>
            <a:off x="3753712" y="3352800"/>
            <a:ext cx="894488" cy="2397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79080" t="78195" r="9892" b="18797"/>
          <a:stretch/>
        </p:blipFill>
        <p:spPr>
          <a:xfrm>
            <a:off x="5206472" y="6189856"/>
            <a:ext cx="1453109" cy="3196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6304" y="4800600"/>
            <a:ext cx="2993836" cy="1089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24366" y="29834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Predicted FEI1_OR vs. Engine Hours by Oil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6304" y="3581400"/>
            <a:ext cx="198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terms: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Data (FEI1 – </a:t>
            </a:r>
            <a:r>
              <a:rPr lang="en-US" sz="2800" dirty="0" err="1" smtClean="0"/>
              <a:t>LnEngHr</a:t>
            </a:r>
            <a:r>
              <a:rPr lang="en-US" sz="2800" dirty="0"/>
              <a:t> Model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" y="990600"/>
            <a:ext cx="9107905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Matrix Plot of FEI1 residuals vs. other related test variables</a:t>
            </a:r>
          </a:p>
          <a:p>
            <a:pPr lvl="1"/>
            <a:r>
              <a:rPr lang="en-US" dirty="0" smtClean="0"/>
              <a:t>No observable trend that correlates with FEI1 residual data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7162800" cy="46375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40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Data (FEI1 – </a:t>
            </a:r>
            <a:r>
              <a:rPr lang="en-US" sz="2800" dirty="0" err="1" smtClean="0"/>
              <a:t>LnEngHr</a:t>
            </a:r>
            <a:r>
              <a:rPr lang="en-US" sz="2800" dirty="0"/>
              <a:t> Model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" y="990600"/>
            <a:ext cx="9107905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Plot of FEI1 residuals vs. oil pressure variable data</a:t>
            </a:r>
          </a:p>
          <a:p>
            <a:pPr lvl="1"/>
            <a:r>
              <a:rPr lang="en-US" dirty="0" smtClean="0"/>
              <a:t>Oil pressure delta</a:t>
            </a:r>
            <a:r>
              <a:rPr lang="en-US" baseline="-25000" dirty="0"/>
              <a:t>(</a:t>
            </a:r>
            <a:r>
              <a:rPr lang="en-US" i="1" baseline="-25000" dirty="0"/>
              <a:t>t</a:t>
            </a:r>
            <a:r>
              <a:rPr lang="en-US" baseline="-25000" dirty="0"/>
              <a:t>)</a:t>
            </a:r>
            <a:r>
              <a:rPr lang="en-US" dirty="0" smtClean="0"/>
              <a:t> = [</a:t>
            </a:r>
            <a:r>
              <a:rPr lang="en-US" dirty="0" err="1" smtClean="0"/>
              <a:t>Eng</a:t>
            </a:r>
            <a:r>
              <a:rPr lang="en-US" dirty="0" smtClean="0"/>
              <a:t> Oil Pressure]</a:t>
            </a:r>
            <a:r>
              <a:rPr lang="en-US" baseline="-25000" dirty="0" smtClean="0"/>
              <a:t>(</a:t>
            </a:r>
            <a:r>
              <a:rPr lang="en-US" i="1" baseline="-25000" dirty="0" smtClean="0"/>
              <a:t>t</a:t>
            </a:r>
            <a:r>
              <a:rPr lang="en-US" baseline="-25000" dirty="0" smtClean="0"/>
              <a:t>)</a:t>
            </a:r>
            <a:r>
              <a:rPr lang="en-US" dirty="0" smtClean="0"/>
              <a:t>- [</a:t>
            </a:r>
            <a:r>
              <a:rPr lang="en-US" dirty="0" err="1"/>
              <a:t>Eng</a:t>
            </a:r>
            <a:r>
              <a:rPr lang="en-US" dirty="0"/>
              <a:t> Oil Pressure]</a:t>
            </a:r>
            <a:r>
              <a:rPr lang="en-US" baseline="-25000" dirty="0"/>
              <a:t>(</a:t>
            </a:r>
            <a:r>
              <a:rPr lang="en-US" i="1" baseline="-25000" dirty="0" smtClean="0"/>
              <a:t>t-1</a:t>
            </a:r>
            <a:r>
              <a:rPr lang="en-US" baseline="-250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No evidence found relating oil pressure to FEI1 residuals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7086600" cy="43486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2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FEI1 </a:t>
            </a:r>
            <a:r>
              <a:rPr lang="en-US" dirty="0" smtClean="0"/>
              <a:t>Precision (</a:t>
            </a:r>
            <a:r>
              <a:rPr lang="en-US" dirty="0" err="1" smtClean="0"/>
              <a:t>LnEngHr</a:t>
            </a:r>
            <a:r>
              <a:rPr lang="en-US" dirty="0" smtClean="0"/>
              <a:t> Model)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762000" y="2590800"/>
          <a:ext cx="7620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762000" y="16002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54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FEI1 </a:t>
            </a:r>
            <a:r>
              <a:rPr lang="en-US" dirty="0" smtClean="0"/>
              <a:t>Precision (</a:t>
            </a:r>
            <a:r>
              <a:rPr lang="en-US" dirty="0" err="1" smtClean="0"/>
              <a:t>LnEngHr</a:t>
            </a:r>
            <a:r>
              <a:rPr lang="en-US" dirty="0" smtClean="0"/>
              <a:t> Model)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436822"/>
              </p:ext>
            </p:extLst>
          </p:nvPr>
        </p:nvGraphicFramePr>
        <p:xfrm>
          <a:off x="838200" y="1676400"/>
          <a:ext cx="7620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990600" y="6172198"/>
            <a:ext cx="7462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Note 1: </a:t>
            </a:r>
            <a:r>
              <a:rPr lang="en-US" sz="1400" i="1" dirty="0" smtClean="0"/>
              <a:t>An FEI1 of 2.0 was </a:t>
            </a:r>
            <a:r>
              <a:rPr lang="en-US" sz="1400" i="1" dirty="0"/>
              <a:t>arbitrarily selected in the calculations as the </a:t>
            </a:r>
            <a:r>
              <a:rPr lang="en-US" sz="1400" i="1" dirty="0" smtClean="0"/>
              <a:t>upper </a:t>
            </a:r>
            <a:r>
              <a:rPr lang="en-US" sz="1400" i="1" dirty="0"/>
              <a:t>pass/fail limit.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73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 PM Data for Analysis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Evaluating Baseline Weighting Scenarios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Evaluating Alternatives for Engine Hour Adjustment</a:t>
            </a:r>
          </a:p>
          <a:p>
            <a:r>
              <a:rPr lang="en-US" b="1" dirty="0"/>
              <a:t>Analyzing PM Data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FEI1 –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LnEngHr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 lvl="1"/>
            <a:r>
              <a:rPr lang="en-US" b="1" dirty="0"/>
              <a:t>FEI1 – Ice Hockey Stick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FEI2 –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LnEngHr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FEI2 – Ice Hockey Stick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Comparing VIE Precision and Oil Discrimination with other Tests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447800" y="2743200"/>
            <a:ext cx="4495800" cy="38100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</a:t>
            </a:r>
            <a:r>
              <a:rPr lang="en-US" sz="2800" dirty="0" smtClean="0"/>
              <a:t>Data (</a:t>
            </a:r>
            <a:r>
              <a:rPr lang="en-US" sz="2800" dirty="0"/>
              <a:t>FEI1 – Ice Hockey Stick Model)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Overall ANOVA Summary of FEI1 data:</a:t>
            </a:r>
          </a:p>
          <a:p>
            <a:pPr lvl="1"/>
            <a:r>
              <a:rPr lang="en-US" dirty="0" smtClean="0"/>
              <a:t>FEI1_EnHrEnd &amp; </a:t>
            </a:r>
            <a:r>
              <a:rPr lang="en-US" dirty="0"/>
              <a:t>Reference Oil factors are statistically Significant</a:t>
            </a:r>
          </a:p>
          <a:p>
            <a:pPr lvl="1"/>
            <a:r>
              <a:rPr lang="en-US" dirty="0" smtClean="0"/>
              <a:t>VIE PM Test Precision: 0.26 </a:t>
            </a:r>
            <a:r>
              <a:rPr lang="en-US" sz="2200" i="1" dirty="0" smtClean="0"/>
              <a:t>(contrast w/ VID PM test precision of 0.12) </a:t>
            </a:r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4" t="20494" r="30018" b="63372"/>
          <a:stretch/>
        </p:blipFill>
        <p:spPr bwMode="auto">
          <a:xfrm>
            <a:off x="1804573" y="2857279"/>
            <a:ext cx="3681827" cy="148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7" t="53634" r="25652" b="31395"/>
          <a:stretch/>
        </p:blipFill>
        <p:spPr bwMode="auto">
          <a:xfrm>
            <a:off x="1618022" y="4375704"/>
            <a:ext cx="4240556" cy="118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9" t="79361" r="25651" b="9156"/>
          <a:stretch/>
        </p:blipFill>
        <p:spPr bwMode="auto">
          <a:xfrm>
            <a:off x="1509588" y="5543385"/>
            <a:ext cx="4348990" cy="93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8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58762"/>
            <a:ext cx="7772400" cy="1143000"/>
          </a:xfrm>
        </p:spPr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763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Precision Matrix (PM) Analysis Highlights:</a:t>
            </a:r>
          </a:p>
          <a:p>
            <a:endParaRPr lang="en-US" sz="600" dirty="0" smtClean="0"/>
          </a:p>
          <a:p>
            <a:pPr lvl="1"/>
            <a:r>
              <a:rPr lang="en-US" dirty="0" smtClean="0"/>
              <a:t>No compelling rationale to change current 80/20 baseline weighting for FEI1 and 10/90 baseline weighting for FEI2</a:t>
            </a:r>
          </a:p>
          <a:p>
            <a:pPr lvl="1"/>
            <a:endParaRPr lang="en-US" sz="600" dirty="0" smtClean="0"/>
          </a:p>
          <a:p>
            <a:pPr lvl="1"/>
            <a:r>
              <a:rPr lang="en-US" dirty="0" smtClean="0"/>
              <a:t>VIE Precision</a:t>
            </a:r>
            <a:r>
              <a:rPr lang="en-US" i="1" baseline="30000" dirty="0" smtClean="0"/>
              <a:t>1</a:t>
            </a:r>
            <a:r>
              <a:rPr lang="en-US" dirty="0" smtClean="0"/>
              <a:t> with Ln(Engine </a:t>
            </a:r>
            <a:r>
              <a:rPr lang="en-US" dirty="0"/>
              <a:t>Hours) </a:t>
            </a:r>
            <a:r>
              <a:rPr lang="en-US" dirty="0" smtClean="0"/>
              <a:t>Adjustment option:</a:t>
            </a:r>
          </a:p>
          <a:p>
            <a:pPr lvl="2"/>
            <a:r>
              <a:rPr lang="en-US" dirty="0" smtClean="0"/>
              <a:t>FEI1 and FEI2 RMSE is 0.26 and 0.32, respectively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eference </a:t>
            </a:r>
            <a:r>
              <a:rPr lang="en-US" dirty="0"/>
              <a:t>oil </a:t>
            </a:r>
            <a:r>
              <a:rPr lang="en-US" dirty="0" err="1"/>
              <a:t>LSMeans</a:t>
            </a:r>
            <a:r>
              <a:rPr lang="en-US" dirty="0"/>
              <a:t> </a:t>
            </a:r>
            <a:r>
              <a:rPr lang="en-US" dirty="0" smtClean="0"/>
              <a:t>indicate </a:t>
            </a:r>
            <a:r>
              <a:rPr lang="en-US" dirty="0"/>
              <a:t>that (3) FEI1 </a:t>
            </a:r>
            <a:r>
              <a:rPr lang="en-US" dirty="0" smtClean="0"/>
              <a:t>and </a:t>
            </a:r>
            <a:r>
              <a:rPr lang="en-US" dirty="0"/>
              <a:t>(1) FEI2 pair-wise contrast(s) are significantly </a:t>
            </a:r>
            <a:r>
              <a:rPr lang="en-US" dirty="0" smtClean="0"/>
              <a:t>different</a:t>
            </a:r>
          </a:p>
          <a:p>
            <a:pPr lvl="2"/>
            <a:endParaRPr lang="en-US" sz="600" dirty="0" smtClean="0"/>
          </a:p>
          <a:p>
            <a:pPr lvl="1"/>
            <a:r>
              <a:rPr lang="en-US" dirty="0"/>
              <a:t>VIE </a:t>
            </a:r>
            <a:r>
              <a:rPr lang="en-US" dirty="0" smtClean="0"/>
              <a:t>Precision</a:t>
            </a:r>
            <a:r>
              <a:rPr lang="en-US" i="1" baseline="30000" dirty="0"/>
              <a:t>1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smtClean="0"/>
              <a:t>Ice Hockey Stick (Engine </a:t>
            </a:r>
            <a:r>
              <a:rPr lang="en-US" dirty="0"/>
              <a:t>Hours) Adjustment option:</a:t>
            </a:r>
          </a:p>
          <a:p>
            <a:pPr lvl="2"/>
            <a:r>
              <a:rPr lang="en-US" dirty="0" smtClean="0"/>
              <a:t>FEI1 </a:t>
            </a:r>
            <a:r>
              <a:rPr lang="en-US" dirty="0"/>
              <a:t>and FEI2 RMSE is 0.255 and 0.295, </a:t>
            </a:r>
            <a:r>
              <a:rPr lang="en-US" dirty="0" smtClean="0"/>
              <a:t>respectively</a:t>
            </a:r>
          </a:p>
          <a:p>
            <a:pPr lvl="2"/>
            <a:r>
              <a:rPr lang="en-US" dirty="0" smtClean="0"/>
              <a:t>Reference </a:t>
            </a:r>
            <a:r>
              <a:rPr lang="en-US" dirty="0"/>
              <a:t>oil </a:t>
            </a:r>
            <a:r>
              <a:rPr lang="en-US" dirty="0" err="1"/>
              <a:t>LSMeans</a:t>
            </a:r>
            <a:r>
              <a:rPr lang="en-US" dirty="0"/>
              <a:t> </a:t>
            </a:r>
            <a:r>
              <a:rPr lang="en-US" dirty="0" smtClean="0"/>
              <a:t>indicate </a:t>
            </a:r>
            <a:r>
              <a:rPr lang="en-US" dirty="0"/>
              <a:t>that (3) FEI1 </a:t>
            </a:r>
            <a:r>
              <a:rPr lang="en-US" dirty="0" smtClean="0"/>
              <a:t>and (2) </a:t>
            </a:r>
            <a:r>
              <a:rPr lang="en-US" dirty="0"/>
              <a:t>FEI2 pair-wise contrast(s) are significantly </a:t>
            </a:r>
            <a:r>
              <a:rPr lang="en-US" dirty="0" smtClean="0"/>
              <a:t>different</a:t>
            </a:r>
          </a:p>
          <a:p>
            <a:pPr lvl="1"/>
            <a:r>
              <a:rPr lang="en-US" dirty="0"/>
              <a:t>Both the Sequence VID and VIE show oil discrimination of over 4 standard deviations for FEI1, which is a comparatively good amount of discrimination.  The VIE </a:t>
            </a:r>
            <a:r>
              <a:rPr lang="en-US" dirty="0" smtClean="0"/>
              <a:t>FEI2 </a:t>
            </a:r>
            <a:r>
              <a:rPr lang="en-US" dirty="0"/>
              <a:t>shows oil discrimination of 1 standard deviation, which is less discrimination than VID FEI2, and less than most GF-5 PCMO engine tests</a:t>
            </a:r>
            <a:r>
              <a:rPr lang="en-US" dirty="0" smtClean="0"/>
              <a:t>.  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59436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52400" y="64008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i="1" baseline="30000" dirty="0"/>
              <a:t>1</a:t>
            </a:r>
            <a:r>
              <a:rPr lang="en-US" dirty="0"/>
              <a:t>VIE contrast with VID (PM) RMSE of 0.12 and 0.14, respectively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2895600"/>
            <a:ext cx="3276600" cy="28956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Data (FEI1 – Ice Hockey Stick Model)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Difference between reference oil </a:t>
            </a:r>
            <a:r>
              <a:rPr lang="en-US" dirty="0" err="1" smtClean="0"/>
              <a:t>LsMeans</a:t>
            </a:r>
            <a:r>
              <a:rPr lang="en-US" dirty="0" smtClean="0"/>
              <a:t> for FEI1:</a:t>
            </a:r>
          </a:p>
          <a:p>
            <a:pPr lvl="1"/>
            <a:r>
              <a:rPr lang="en-US" dirty="0" smtClean="0"/>
              <a:t>All oil contrasts are significantly different</a:t>
            </a:r>
          </a:p>
          <a:p>
            <a:pPr lvl="1"/>
            <a:r>
              <a:rPr lang="en-US" dirty="0" smtClean="0"/>
              <a:t>{544 &lt; 1010-1 &lt; 542-2}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2" t="29070" r="29368" b="34302"/>
          <a:stretch/>
        </p:blipFill>
        <p:spPr bwMode="auto">
          <a:xfrm>
            <a:off x="838199" y="3009900"/>
            <a:ext cx="3145217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6" t="35283" r="7422" b="38999"/>
          <a:stretch/>
        </p:blipFill>
        <p:spPr bwMode="auto">
          <a:xfrm>
            <a:off x="4114800" y="2895600"/>
            <a:ext cx="4098943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43" y="5710719"/>
            <a:ext cx="2603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7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2438400"/>
            <a:ext cx="3276600" cy="35052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Data (FEI1 – Ice Hockey Stick Model)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001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Difference between test Lab </a:t>
            </a:r>
            <a:r>
              <a:rPr lang="en-US" dirty="0" err="1" smtClean="0"/>
              <a:t>LSMeans</a:t>
            </a:r>
            <a:r>
              <a:rPr lang="en-US" dirty="0" smtClean="0"/>
              <a:t> for FEI1</a:t>
            </a:r>
          </a:p>
          <a:p>
            <a:pPr lvl="1"/>
            <a:r>
              <a:rPr lang="en-US" dirty="0" smtClean="0"/>
              <a:t>No significant difference between Labs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41229" r="63516" b="33499"/>
          <a:stretch/>
        </p:blipFill>
        <p:spPr bwMode="auto">
          <a:xfrm>
            <a:off x="4191000" y="2438400"/>
            <a:ext cx="4432599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7" t="33866" r="29275" b="17006"/>
          <a:stretch/>
        </p:blipFill>
        <p:spPr bwMode="auto">
          <a:xfrm>
            <a:off x="952500" y="2466975"/>
            <a:ext cx="2933700" cy="343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43400" y="2590800"/>
            <a:ext cx="4724400" cy="31242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2590800"/>
            <a:ext cx="3810000" cy="18288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Data (FEI1 – Ice Hockey Stick Model)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33400"/>
            <a:ext cx="8458200" cy="419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LSMean</a:t>
            </a:r>
            <a:r>
              <a:rPr lang="en-US" dirty="0" smtClean="0"/>
              <a:t> difference between engines within the same Lab</a:t>
            </a:r>
          </a:p>
          <a:p>
            <a:pPr lvl="1"/>
            <a:r>
              <a:rPr lang="en-US" dirty="0" smtClean="0"/>
              <a:t>Contrasts: {A-103 vs. A-128}, </a:t>
            </a:r>
            <a:r>
              <a:rPr lang="en-US" dirty="0"/>
              <a:t>{</a:t>
            </a:r>
            <a:r>
              <a:rPr lang="en-US" dirty="0" smtClean="0"/>
              <a:t>C-29 vs. C-31}, {G-55 vs. G-60}</a:t>
            </a:r>
          </a:p>
          <a:p>
            <a:pPr lvl="1"/>
            <a:r>
              <a:rPr lang="en-US" dirty="0"/>
              <a:t>Conclusion: No Significant</a:t>
            </a:r>
            <a:r>
              <a:rPr lang="en-US" i="1" baseline="30000" dirty="0"/>
              <a:t>1</a:t>
            </a:r>
            <a:r>
              <a:rPr lang="en-US" dirty="0"/>
              <a:t> Difference between engines within a Lab</a:t>
            </a:r>
          </a:p>
          <a:p>
            <a:pPr lvl="2"/>
            <a:r>
              <a:rPr lang="en-US" sz="2400" dirty="0"/>
              <a:t>Lab G engines significantly differ when additional significant model terms are added </a:t>
            </a:r>
            <a:r>
              <a:rPr lang="en-US" sz="2400" dirty="0" smtClean="0"/>
              <a:t>(lab*oil </a:t>
            </a:r>
            <a:r>
              <a:rPr lang="en-US" sz="2400" dirty="0"/>
              <a:t>&amp; oil*engine hours interactions)</a:t>
            </a: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43400" y="5715000"/>
            <a:ext cx="4845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 smtClean="0"/>
              <a:t>1</a:t>
            </a:r>
            <a:r>
              <a:rPr lang="en-US" i="1" dirty="0" smtClean="0"/>
              <a:t>Familywise error rate critical </a:t>
            </a:r>
            <a:r>
              <a:rPr lang="en-US" i="1" dirty="0"/>
              <a:t>t </a:t>
            </a:r>
            <a:r>
              <a:rPr lang="en-US" i="1" dirty="0" smtClean="0"/>
              <a:t>of 2.49 selected for 3 contrasts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2" t="46581" r="30391" b="27997"/>
          <a:stretch/>
        </p:blipFill>
        <p:spPr bwMode="auto">
          <a:xfrm>
            <a:off x="457201" y="4467225"/>
            <a:ext cx="38100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9" t="23401" r="28067" b="55233"/>
          <a:stretch/>
        </p:blipFill>
        <p:spPr bwMode="auto">
          <a:xfrm>
            <a:off x="476250" y="2667000"/>
            <a:ext cx="379133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6" t="44767" r="19796" b="8139"/>
          <a:stretch/>
        </p:blipFill>
        <p:spPr bwMode="auto">
          <a:xfrm>
            <a:off x="4371975" y="2628900"/>
            <a:ext cx="46958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6088416"/>
            <a:ext cx="2362200" cy="61718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8077200" y="5410200"/>
            <a:ext cx="533400" cy="15240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019800" y="4267200"/>
            <a:ext cx="533400" cy="15240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572000" y="3429000"/>
            <a:ext cx="533400" cy="15240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</a:t>
            </a:r>
            <a:r>
              <a:rPr lang="en-US" sz="2800" dirty="0" smtClean="0"/>
              <a:t>Data (FEI1 </a:t>
            </a:r>
            <a:r>
              <a:rPr lang="en-US" sz="2800" dirty="0"/>
              <a:t>– </a:t>
            </a:r>
            <a:r>
              <a:rPr lang="en-US" sz="2800" dirty="0" smtClean="0"/>
              <a:t>Ice Hockey Stick </a:t>
            </a:r>
            <a:r>
              <a:rPr lang="en-US" sz="2800" dirty="0"/>
              <a:t>Model)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66" y="1143000"/>
            <a:ext cx="85344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/>
              <a:t>additional significant model terms are added </a:t>
            </a:r>
            <a:r>
              <a:rPr lang="en-US" sz="2800" dirty="0" smtClean="0"/>
              <a:t>to the model (lab*oil </a:t>
            </a:r>
            <a:r>
              <a:rPr lang="en-US" sz="2800" dirty="0"/>
              <a:t>&amp; oil*engine hours </a:t>
            </a:r>
            <a:r>
              <a:rPr lang="en-US" sz="2800" dirty="0" smtClean="0"/>
              <a:t>interactions) we find that oil discrimination changes over the range of hours</a:t>
            </a:r>
            <a:endParaRPr lang="en-US" sz="2800" i="1" dirty="0" smtClean="0"/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24366" y="29834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Predicted FEI1_OR vs. Engine Hours by Oil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1494" y="3372000"/>
            <a:ext cx="198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terms: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18" y="3709066"/>
            <a:ext cx="3205195" cy="12837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8517" y="4859724"/>
            <a:ext cx="3205195" cy="1330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423214" y="3352800"/>
            <a:ext cx="3653986" cy="3124200"/>
            <a:chOff x="5871014" y="2209800"/>
            <a:chExt cx="2358586" cy="22098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80601" t="79958" r="10031" b="13840"/>
            <a:stretch/>
          </p:blipFill>
          <p:spPr>
            <a:xfrm>
              <a:off x="6989978" y="4038600"/>
              <a:ext cx="762000" cy="381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73107" t="25384" r="3474" b="51049"/>
            <a:stretch/>
          </p:blipFill>
          <p:spPr>
            <a:xfrm>
              <a:off x="6324600" y="2209800"/>
              <a:ext cx="1905000" cy="14478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/>
            <a:srcRect t="25384" r="93404" b="51049"/>
            <a:stretch/>
          </p:blipFill>
          <p:spPr>
            <a:xfrm>
              <a:off x="5871014" y="2209800"/>
              <a:ext cx="536566" cy="14478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73907" t="92860" r="3611"/>
            <a:stretch/>
          </p:blipFill>
          <p:spPr>
            <a:xfrm>
              <a:off x="6400800" y="3581400"/>
              <a:ext cx="1828800" cy="4386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33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FEI1 Precision </a:t>
            </a:r>
            <a:r>
              <a:rPr lang="en-US" dirty="0" smtClean="0"/>
              <a:t>(</a:t>
            </a:r>
            <a:r>
              <a:rPr lang="en-US" dirty="0" smtClean="0"/>
              <a:t>IHS Model)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042012"/>
              </p:ext>
            </p:extLst>
          </p:nvPr>
        </p:nvGraphicFramePr>
        <p:xfrm>
          <a:off x="762000" y="2590800"/>
          <a:ext cx="7620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17184775"/>
              </p:ext>
            </p:extLst>
          </p:nvPr>
        </p:nvGraphicFramePr>
        <p:xfrm>
          <a:off x="762000" y="16002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6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FEI1 </a:t>
            </a:r>
            <a:r>
              <a:rPr lang="en-US" dirty="0" smtClean="0"/>
              <a:t>Precision (IHS Model)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863070"/>
              </p:ext>
            </p:extLst>
          </p:nvPr>
        </p:nvGraphicFramePr>
        <p:xfrm>
          <a:off x="838200" y="1676400"/>
          <a:ext cx="7620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990600" y="6172198"/>
            <a:ext cx="7462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Note 1: </a:t>
            </a:r>
            <a:r>
              <a:rPr lang="en-US" sz="1400" i="1" dirty="0" smtClean="0"/>
              <a:t>An FEI1 of 2.0 was </a:t>
            </a:r>
            <a:r>
              <a:rPr lang="en-US" sz="1400" i="1" dirty="0"/>
              <a:t>arbitrarily selected in the calculations as the </a:t>
            </a:r>
            <a:r>
              <a:rPr lang="en-US" sz="1400" i="1" dirty="0" smtClean="0"/>
              <a:t>upper </a:t>
            </a:r>
            <a:r>
              <a:rPr lang="en-US" sz="1400" i="1" dirty="0"/>
              <a:t>pass/fail limit.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5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 PM Data for Analysis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Evaluating Baseline Weighting Scenarios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Evaluating Alternatives for Engine Hour Adjustment</a:t>
            </a:r>
          </a:p>
          <a:p>
            <a:r>
              <a:rPr lang="en-US" b="1" dirty="0"/>
              <a:t>Analyzing PM Data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FEI1 –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LnEngHr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FEI1 – Ice Hockey Stick Model</a:t>
            </a:r>
          </a:p>
          <a:p>
            <a:pPr lvl="1"/>
            <a:r>
              <a:rPr lang="en-US" b="1" dirty="0"/>
              <a:t>FEI2 – </a:t>
            </a:r>
            <a:r>
              <a:rPr lang="en-US" b="1" dirty="0" err="1"/>
              <a:t>LnEngHr</a:t>
            </a:r>
            <a:r>
              <a:rPr lang="en-US" b="1" dirty="0"/>
              <a:t>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FEI2 – Ice Hockey Stick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Comparing VIE Precision and Oil Discrimination with other Tests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</a:t>
            </a:r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731016"/>
          </a:xfrm>
        </p:spPr>
        <p:txBody>
          <a:bodyPr>
            <a:normAutofit/>
          </a:bodyPr>
          <a:lstStyle/>
          <a:p>
            <a:r>
              <a:rPr lang="en-US" dirty="0" smtClean="0"/>
              <a:t>Plot of FEI2_OR</a:t>
            </a:r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" y="1688334"/>
            <a:ext cx="8889543" cy="410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464223" y="2818207"/>
            <a:ext cx="4495800" cy="38100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Data (FEI2 – </a:t>
            </a:r>
            <a:r>
              <a:rPr lang="en-US" sz="2800" dirty="0" err="1" smtClean="0"/>
              <a:t>LnEngHr</a:t>
            </a:r>
            <a:r>
              <a:rPr lang="en-US" sz="2800" dirty="0"/>
              <a:t> Model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ANOVA Summary of FEI2 data</a:t>
            </a:r>
          </a:p>
          <a:p>
            <a:pPr lvl="1"/>
            <a:r>
              <a:rPr lang="en-US" dirty="0" smtClean="0"/>
              <a:t>Ln(</a:t>
            </a:r>
            <a:r>
              <a:rPr lang="en-US" dirty="0" err="1" smtClean="0"/>
              <a:t>EngHr</a:t>
            </a:r>
            <a:r>
              <a:rPr lang="en-US" dirty="0" smtClean="0"/>
              <a:t>) &amp; Reference Oil factors are statistically Significant</a:t>
            </a:r>
          </a:p>
          <a:p>
            <a:pPr lvl="1"/>
            <a:r>
              <a:rPr lang="en-US" dirty="0"/>
              <a:t>VIE PM Test Precision: </a:t>
            </a:r>
            <a:r>
              <a:rPr lang="en-US" dirty="0" smtClean="0"/>
              <a:t>0.32 </a:t>
            </a:r>
            <a:r>
              <a:rPr lang="en-US" i="1" dirty="0"/>
              <a:t>(contrast w/ VID PM test precision: </a:t>
            </a:r>
            <a:r>
              <a:rPr lang="en-US" i="1" dirty="0" smtClean="0"/>
              <a:t>0.14) </a:t>
            </a:r>
            <a:endParaRPr lang="en-US" i="1" dirty="0"/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4" t="20494" r="29926" b="63227"/>
          <a:stretch/>
        </p:blipFill>
        <p:spPr bwMode="auto">
          <a:xfrm>
            <a:off x="1828800" y="2891105"/>
            <a:ext cx="3766646" cy="152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1" t="53683" r="25558" b="31862"/>
          <a:stretch/>
        </p:blipFill>
        <p:spPr bwMode="auto">
          <a:xfrm>
            <a:off x="1505884" y="4419599"/>
            <a:ext cx="4437716" cy="119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7" t="79506" r="26115" b="9011"/>
          <a:stretch/>
        </p:blipFill>
        <p:spPr bwMode="auto">
          <a:xfrm>
            <a:off x="1609800" y="5638800"/>
            <a:ext cx="4257600" cy="93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8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2438400"/>
            <a:ext cx="3352800" cy="30480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Data (FEI2 – </a:t>
            </a:r>
            <a:r>
              <a:rPr lang="en-US" sz="2800" dirty="0" err="1" smtClean="0"/>
              <a:t>LnEngHr</a:t>
            </a:r>
            <a:r>
              <a:rPr lang="en-US" sz="2800" dirty="0"/>
              <a:t> Model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Difference between reference oil </a:t>
            </a:r>
            <a:r>
              <a:rPr lang="en-US" dirty="0" err="1" smtClean="0"/>
              <a:t>LSmeans</a:t>
            </a:r>
            <a:r>
              <a:rPr lang="en-US" dirty="0" smtClean="0"/>
              <a:t> for FEI2</a:t>
            </a:r>
          </a:p>
          <a:p>
            <a:pPr lvl="1"/>
            <a:r>
              <a:rPr lang="en-US" dirty="0" smtClean="0"/>
              <a:t>Significant Oil Contrast: 544 &lt; 1010-1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5" t="42864" r="8516" b="31715"/>
          <a:stretch/>
        </p:blipFill>
        <p:spPr bwMode="auto">
          <a:xfrm>
            <a:off x="4191000" y="2438400"/>
            <a:ext cx="4038600" cy="2440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0" t="27035" r="29275" b="36483"/>
          <a:stretch/>
        </p:blipFill>
        <p:spPr bwMode="auto">
          <a:xfrm>
            <a:off x="790575" y="2562359"/>
            <a:ext cx="3301680" cy="284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5120481"/>
            <a:ext cx="2603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96962"/>
            <a:ext cx="8763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Precision Matrix (PM) Analysis Highlights (continued):</a:t>
            </a:r>
          </a:p>
          <a:p>
            <a:pPr lvl="1"/>
            <a:endParaRPr lang="en-US" sz="900" dirty="0"/>
          </a:p>
          <a:p>
            <a:pPr lvl="1"/>
            <a:r>
              <a:rPr lang="en-US" dirty="0" smtClean="0"/>
              <a:t>No Significant difference between test labs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No significant difference between engines within the same test lab; </a:t>
            </a:r>
            <a:br>
              <a:rPr lang="en-US" dirty="0" smtClean="0"/>
            </a:br>
            <a:r>
              <a:rPr lang="en-US" dirty="0" smtClean="0"/>
              <a:t>Lab G engines differ in FEI1 when additional significant interactions are included in the model (lab*oil &amp; oil*engine hours)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FEI results suggest labs do not discriminate oils the same </a:t>
            </a:r>
            <a:r>
              <a:rPr lang="en-US" dirty="0"/>
              <a:t>way, though sample size is small and inferences can be impacted by </a:t>
            </a:r>
            <a:r>
              <a:rPr lang="en-US" dirty="0" smtClean="0"/>
              <a:t>variation</a:t>
            </a:r>
            <a:endParaRPr lang="en-US" dirty="0"/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FEI1 oil discrimination changes over the range of engine hours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Weak evidence </a:t>
            </a:r>
            <a:r>
              <a:rPr lang="en-US" dirty="0"/>
              <a:t>that oil pressure differences between consecutive test runs on the same engine may be related to changes in FEI2 test results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Two unusual (</a:t>
            </a:r>
            <a:r>
              <a:rPr lang="en-US" dirty="0" err="1"/>
              <a:t>studentized</a:t>
            </a:r>
            <a:r>
              <a:rPr lang="en-US" dirty="0"/>
              <a:t> deleted) residuals resulted on Engine128 in Lab </a:t>
            </a:r>
            <a:r>
              <a:rPr lang="en-US" dirty="0" smtClean="0"/>
              <a:t>A</a:t>
            </a:r>
          </a:p>
          <a:p>
            <a:pPr lvl="1"/>
            <a:endParaRPr lang="en-US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667000"/>
            <a:ext cx="8229600" cy="3505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152400"/>
            <a:ext cx="8534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Analyzing PM Data (FEI2 – </a:t>
            </a:r>
            <a:r>
              <a:rPr lang="en-US" sz="2800" dirty="0" err="1" smtClean="0"/>
              <a:t>LnEngHr</a:t>
            </a:r>
            <a:r>
              <a:rPr lang="en-US" sz="2800" dirty="0" smtClean="0"/>
              <a:t> Model)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143000"/>
            <a:ext cx="8534400" cy="1371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FEI2Adj </a:t>
            </a:r>
            <a:r>
              <a:rPr lang="en-US" dirty="0"/>
              <a:t>Oil Discrimination by </a:t>
            </a:r>
            <a:r>
              <a:rPr lang="en-US" dirty="0" smtClean="0"/>
              <a:t>Engine</a:t>
            </a:r>
          </a:p>
          <a:p>
            <a:pPr lvl="1"/>
            <a:r>
              <a:rPr lang="en-US" dirty="0" smtClean="0"/>
              <a:t>Contrast below plot with oil ranking of {544 </a:t>
            </a:r>
            <a:r>
              <a:rPr lang="en-US" dirty="0"/>
              <a:t>&lt; </a:t>
            </a:r>
            <a:r>
              <a:rPr lang="en-US" dirty="0" smtClean="0"/>
              <a:t>1010-1}</a:t>
            </a:r>
          </a:p>
          <a:p>
            <a:pPr lvl="1"/>
            <a:r>
              <a:rPr lang="en-US" dirty="0"/>
              <a:t>Oil discrimination is not consistent across labs; in particular, Lab </a:t>
            </a:r>
            <a:r>
              <a:rPr lang="en-US" dirty="0" smtClean="0"/>
              <a:t>F, </a:t>
            </a:r>
            <a:r>
              <a:rPr lang="en-US" dirty="0"/>
              <a:t>though sample size is small and inferences can be impacted by variation</a:t>
            </a:r>
          </a:p>
          <a:p>
            <a:pPr marL="32004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320040" lvl="1" indent="0">
              <a:buFont typeface="Wingdings 2"/>
              <a:buNone/>
            </a:pPr>
            <a:endParaRPr lang="en-US" dirty="0" smtClean="0"/>
          </a:p>
          <a:p>
            <a:pPr marL="594360" lvl="2" indent="0">
              <a:buFont typeface="Wingdings 2"/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Font typeface="Wingdings 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285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2438400"/>
            <a:ext cx="3276600" cy="38100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Data (FEI2 – </a:t>
            </a:r>
            <a:r>
              <a:rPr lang="en-US" sz="2800" dirty="0" err="1" smtClean="0"/>
              <a:t>LnEngHr</a:t>
            </a:r>
            <a:r>
              <a:rPr lang="en-US" sz="2800" dirty="0"/>
              <a:t> Model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3886200"/>
          </a:xfrm>
        </p:spPr>
        <p:txBody>
          <a:bodyPr>
            <a:normAutofit/>
          </a:bodyPr>
          <a:lstStyle/>
          <a:p>
            <a:r>
              <a:rPr lang="en-US" dirty="0"/>
              <a:t>Difference between test Lab </a:t>
            </a:r>
            <a:r>
              <a:rPr lang="en-US" dirty="0" err="1"/>
              <a:t>LSMeans</a:t>
            </a:r>
            <a:r>
              <a:rPr lang="en-US" dirty="0"/>
              <a:t> for </a:t>
            </a:r>
            <a:r>
              <a:rPr lang="en-US" dirty="0" smtClean="0"/>
              <a:t>FEI2</a:t>
            </a:r>
            <a:endParaRPr lang="en-US" dirty="0"/>
          </a:p>
          <a:p>
            <a:pPr lvl="1"/>
            <a:r>
              <a:rPr lang="en-US" dirty="0" smtClean="0"/>
              <a:t>No significant difference between labs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0" t="32412" r="29275" b="19331"/>
          <a:stretch/>
        </p:blipFill>
        <p:spPr bwMode="auto">
          <a:xfrm>
            <a:off x="838200" y="2590800"/>
            <a:ext cx="3124200" cy="35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48514" r="64843" b="25743"/>
          <a:stretch/>
        </p:blipFill>
        <p:spPr bwMode="auto">
          <a:xfrm>
            <a:off x="4114800" y="2438400"/>
            <a:ext cx="4267200" cy="2160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5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43400" y="2635464"/>
            <a:ext cx="4724400" cy="31242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2514600"/>
            <a:ext cx="3810000" cy="18288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595313"/>
          </a:xfrm>
        </p:spPr>
        <p:txBody>
          <a:bodyPr>
            <a:normAutofit/>
          </a:bodyPr>
          <a:lstStyle/>
          <a:p>
            <a:r>
              <a:rPr lang="en-US" sz="2800" dirty="0"/>
              <a:t>Analyzing PM Data (FEI2 – </a:t>
            </a:r>
            <a:r>
              <a:rPr lang="en-US" sz="2800" dirty="0" err="1" smtClean="0"/>
              <a:t>LnEngHr</a:t>
            </a:r>
            <a:r>
              <a:rPr lang="en-US" sz="2800" dirty="0"/>
              <a:t> Model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458200" cy="4191000"/>
          </a:xfrm>
        </p:spPr>
        <p:txBody>
          <a:bodyPr>
            <a:normAutofit/>
          </a:bodyPr>
          <a:lstStyle/>
          <a:p>
            <a:r>
              <a:rPr lang="en-US" dirty="0" err="1"/>
              <a:t>LSMeans</a:t>
            </a:r>
            <a:r>
              <a:rPr lang="en-US" dirty="0"/>
              <a:t> difference between engines within the same </a:t>
            </a:r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Contrasts: {A-103 vs. A-128}, {C-29 vs. C-31}, {G-55 vs. G-60}</a:t>
            </a:r>
          </a:p>
          <a:p>
            <a:pPr lvl="1"/>
            <a:r>
              <a:rPr lang="en-US" dirty="0" smtClean="0"/>
              <a:t>Conclusion: No </a:t>
            </a:r>
            <a:r>
              <a:rPr lang="en-US" baseline="30000" dirty="0" smtClean="0"/>
              <a:t>1</a:t>
            </a:r>
            <a:r>
              <a:rPr lang="en-US" dirty="0" smtClean="0"/>
              <a:t>Significant </a:t>
            </a:r>
            <a:r>
              <a:rPr lang="en-US" dirty="0"/>
              <a:t>D</a:t>
            </a:r>
            <a:r>
              <a:rPr lang="en-US" dirty="0" smtClean="0"/>
              <a:t>ifference between engines with Lab</a:t>
            </a:r>
          </a:p>
          <a:p>
            <a:pPr lvl="2"/>
            <a:r>
              <a:rPr lang="en-US" sz="2400" dirty="0"/>
              <a:t>Lab G engines significantly differ when additional significant model terms are added (lab*oil &amp; oil*engine hours interactions)</a:t>
            </a:r>
          </a:p>
          <a:p>
            <a:pPr lvl="2"/>
            <a:endParaRPr lang="en-US" i="1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43400" y="5715000"/>
            <a:ext cx="4845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 smtClean="0"/>
              <a:t>1</a:t>
            </a:r>
            <a:r>
              <a:rPr lang="en-US" i="1" dirty="0" smtClean="0"/>
              <a:t>Familywise error rate critical </a:t>
            </a:r>
            <a:r>
              <a:rPr lang="en-US" i="1" dirty="0"/>
              <a:t>t </a:t>
            </a:r>
            <a:r>
              <a:rPr lang="en-US" i="1" dirty="0" smtClean="0"/>
              <a:t>of 2.49 selected for 3 contrasts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1" t="54531" r="31680" b="20268"/>
          <a:stretch/>
        </p:blipFill>
        <p:spPr bwMode="auto">
          <a:xfrm>
            <a:off x="457201" y="4503134"/>
            <a:ext cx="3810000" cy="1592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9" t="21366" r="28067" b="57122"/>
          <a:stretch/>
        </p:blipFill>
        <p:spPr bwMode="auto">
          <a:xfrm>
            <a:off x="533400" y="2711664"/>
            <a:ext cx="3714751" cy="172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5" t="42878" r="19888" b="9883"/>
          <a:stretch/>
        </p:blipFill>
        <p:spPr bwMode="auto">
          <a:xfrm>
            <a:off x="4371974" y="2649751"/>
            <a:ext cx="4695826" cy="309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6088416"/>
            <a:ext cx="2362200" cy="61718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077200" y="5410200"/>
            <a:ext cx="533400" cy="15240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019800" y="4311864"/>
            <a:ext cx="533400" cy="15240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572000" y="3473664"/>
            <a:ext cx="533400" cy="15240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8001000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Data (FEI2 – </a:t>
            </a:r>
            <a:r>
              <a:rPr lang="en-US" sz="2800" dirty="0" err="1" smtClean="0"/>
              <a:t>LnEngHr</a:t>
            </a:r>
            <a:r>
              <a:rPr lang="en-US" sz="2800" dirty="0"/>
              <a:t> Model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" y="990600"/>
            <a:ext cx="9107905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Matrix Plot of FEI2 residuals vs. other variables</a:t>
            </a:r>
          </a:p>
          <a:p>
            <a:pPr lvl="1"/>
            <a:r>
              <a:rPr lang="en-US" dirty="0" smtClean="0"/>
              <a:t>2 unusual </a:t>
            </a:r>
            <a:r>
              <a:rPr lang="en-US" dirty="0" err="1" smtClean="0"/>
              <a:t>studentized</a:t>
            </a:r>
            <a:r>
              <a:rPr lang="en-US" dirty="0" smtClean="0"/>
              <a:t> deleted residual results for Engine128 in Lab A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95600" y="3429000"/>
            <a:ext cx="5486400" cy="76200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590800" y="3048000"/>
            <a:ext cx="5791200" cy="76200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86000" y="3124199"/>
            <a:ext cx="304800" cy="685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1"/>
          </p:cNvCxnSpPr>
          <p:nvPr/>
        </p:nvCxnSpPr>
        <p:spPr>
          <a:xfrm flipV="1">
            <a:off x="2286000" y="3467100"/>
            <a:ext cx="60960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3810000"/>
            <a:ext cx="1531317" cy="646331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Extreme Stud Del </a:t>
            </a:r>
            <a:r>
              <a:rPr lang="en-US" sz="1200" dirty="0" err="1" smtClean="0"/>
              <a:t>Resid</a:t>
            </a:r>
            <a:endParaRPr lang="en-US" sz="1200" dirty="0" smtClean="0"/>
          </a:p>
          <a:p>
            <a:r>
              <a:rPr lang="en-US" sz="1200" dirty="0" err="1" smtClean="0"/>
              <a:t>TestKey</a:t>
            </a:r>
            <a:r>
              <a:rPr lang="en-US" sz="1200" dirty="0" smtClean="0"/>
              <a:t> 115022 (3.55)</a:t>
            </a:r>
          </a:p>
          <a:p>
            <a:r>
              <a:rPr lang="en-US" sz="1200" dirty="0" err="1" smtClean="0"/>
              <a:t>TestKey</a:t>
            </a:r>
            <a:r>
              <a:rPr lang="en-US" sz="1200" dirty="0" smtClean="0"/>
              <a:t> 113244 (-4.47)</a:t>
            </a:r>
          </a:p>
        </p:txBody>
      </p:sp>
    </p:spTree>
    <p:extLst>
      <p:ext uri="{BB962C8B-B14F-4D97-AF65-F5344CB8AC3E}">
        <p14:creationId xmlns:p14="http://schemas.microsoft.com/office/powerpoint/2010/main" val="14027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Data (FEI2 – </a:t>
            </a:r>
            <a:r>
              <a:rPr lang="en-US" sz="2800" dirty="0" err="1" smtClean="0"/>
              <a:t>LnEngHr</a:t>
            </a:r>
            <a:r>
              <a:rPr lang="en-US" sz="2800" dirty="0" smtClean="0"/>
              <a:t> Model)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" y="990600"/>
            <a:ext cx="9107905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Plot of FEI2 residuals vs. oil pressure variable data</a:t>
            </a:r>
          </a:p>
          <a:p>
            <a:pPr lvl="1"/>
            <a:r>
              <a:rPr lang="en-US" dirty="0" smtClean="0"/>
              <a:t>Oil pressure delta</a:t>
            </a:r>
            <a:r>
              <a:rPr lang="en-US" baseline="-25000" dirty="0"/>
              <a:t>(</a:t>
            </a:r>
            <a:r>
              <a:rPr lang="en-US" i="1" baseline="-25000" dirty="0"/>
              <a:t>t</a:t>
            </a:r>
            <a:r>
              <a:rPr lang="en-US" baseline="-25000" dirty="0"/>
              <a:t>)</a:t>
            </a:r>
            <a:r>
              <a:rPr lang="en-US" dirty="0" smtClean="0"/>
              <a:t> = [</a:t>
            </a:r>
            <a:r>
              <a:rPr lang="en-US" dirty="0" err="1" smtClean="0"/>
              <a:t>Eng</a:t>
            </a:r>
            <a:r>
              <a:rPr lang="en-US" dirty="0" smtClean="0"/>
              <a:t> Oil Pressure]</a:t>
            </a:r>
            <a:r>
              <a:rPr lang="en-US" baseline="-25000" dirty="0" smtClean="0"/>
              <a:t>(</a:t>
            </a:r>
            <a:r>
              <a:rPr lang="en-US" i="1" baseline="-25000" dirty="0" smtClean="0"/>
              <a:t>t</a:t>
            </a:r>
            <a:r>
              <a:rPr lang="en-US" baseline="-25000" dirty="0" smtClean="0"/>
              <a:t>)</a:t>
            </a:r>
            <a:r>
              <a:rPr lang="en-US" dirty="0" smtClean="0"/>
              <a:t>- [</a:t>
            </a:r>
            <a:r>
              <a:rPr lang="en-US" dirty="0" err="1"/>
              <a:t>Eng</a:t>
            </a:r>
            <a:r>
              <a:rPr lang="en-US" dirty="0"/>
              <a:t> Oil Pressure]</a:t>
            </a:r>
            <a:r>
              <a:rPr lang="en-US" baseline="-25000" dirty="0"/>
              <a:t>(</a:t>
            </a:r>
            <a:r>
              <a:rPr lang="en-US" i="1" baseline="-25000" dirty="0" smtClean="0"/>
              <a:t>t-1</a:t>
            </a:r>
            <a:r>
              <a:rPr lang="en-US" baseline="-250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Possible evidence of relationship between oil pressure delta and FEI2 residuals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90800"/>
            <a:ext cx="5944469" cy="3970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2962848" cy="9005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89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FEI2 Precision (</a:t>
            </a:r>
            <a:r>
              <a:rPr lang="en-US" dirty="0" err="1" smtClean="0"/>
              <a:t>LnEngHr</a:t>
            </a:r>
            <a:r>
              <a:rPr lang="en-US" dirty="0" smtClean="0"/>
              <a:t> Model)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762000" y="2590800"/>
          <a:ext cx="7620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762000" y="16002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377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FEI2 Precision (</a:t>
            </a:r>
            <a:r>
              <a:rPr lang="en-US" dirty="0" err="1" smtClean="0"/>
              <a:t>LnEngHr</a:t>
            </a:r>
            <a:r>
              <a:rPr lang="en-US" dirty="0" smtClean="0"/>
              <a:t> Model)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633303"/>
              </p:ext>
            </p:extLst>
          </p:nvPr>
        </p:nvGraphicFramePr>
        <p:xfrm>
          <a:off x="838200" y="1676400"/>
          <a:ext cx="7620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6019800"/>
            <a:ext cx="82528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Note 1: </a:t>
            </a:r>
            <a:r>
              <a:rPr lang="en-US" sz="1400" i="1" dirty="0" smtClean="0"/>
              <a:t>An FEI2 of 1.5 was </a:t>
            </a:r>
            <a:r>
              <a:rPr lang="en-US" sz="1400" i="1" dirty="0"/>
              <a:t>arbitrarily selected in the calculations as the </a:t>
            </a:r>
            <a:r>
              <a:rPr lang="en-US" sz="1400" i="1" dirty="0" smtClean="0"/>
              <a:t>upper </a:t>
            </a:r>
            <a:r>
              <a:rPr lang="en-US" sz="1400" i="1" dirty="0"/>
              <a:t>pass/fail limit</a:t>
            </a:r>
            <a:r>
              <a:rPr lang="en-US" sz="1400" i="1" dirty="0" smtClean="0"/>
              <a:t>.</a:t>
            </a:r>
          </a:p>
          <a:p>
            <a:r>
              <a:rPr lang="en-US" sz="1400" i="1" dirty="0"/>
              <a:t>Note 2: If the identified statistical outliers (test keys 115022 &amp; 113244) are from a different population and not representative of real </a:t>
            </a:r>
          </a:p>
          <a:p>
            <a:r>
              <a:rPr lang="en-US" sz="1400" i="1" dirty="0"/>
              <a:t>VIE repeatability, the above statement may not represent the true precision of the test.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083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 PM Data for Analysis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Evaluating Baseline Weighting Scenarios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Evaluating Alternatives for Engine Hour Adjustment</a:t>
            </a:r>
          </a:p>
          <a:p>
            <a:r>
              <a:rPr lang="en-US" b="1" dirty="0"/>
              <a:t>Analyzing PM Data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FEI1 –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LnEngHr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FEI1 – Ice Hockey Stick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FEI2 –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LnEngHr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 lvl="1"/>
            <a:r>
              <a:rPr lang="en-US" b="1" dirty="0"/>
              <a:t>FEI2 – Ice Hockey Stick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Comparing VIE Precision and Oil Discrimination with other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447800" y="2743200"/>
            <a:ext cx="4495800" cy="38100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Data (FEI2 – Ice Hockey Stick Model)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ANOVA Summary of FEI2 data</a:t>
            </a:r>
          </a:p>
          <a:p>
            <a:pPr lvl="1"/>
            <a:r>
              <a:rPr lang="en-US" dirty="0" smtClean="0"/>
              <a:t>FEI2_EnHrEnd &amp; Reference Oil factors are statistically Significant</a:t>
            </a:r>
          </a:p>
          <a:p>
            <a:pPr lvl="1"/>
            <a:r>
              <a:rPr lang="en-US" dirty="0"/>
              <a:t>VIE PM Test Precision: </a:t>
            </a:r>
            <a:r>
              <a:rPr lang="en-US" dirty="0" smtClean="0"/>
              <a:t>0.29 </a:t>
            </a:r>
            <a:r>
              <a:rPr lang="en-US" i="1" dirty="0"/>
              <a:t>(contrast w/ VID PM test precision: </a:t>
            </a:r>
            <a:r>
              <a:rPr lang="en-US" i="1" dirty="0" smtClean="0"/>
              <a:t>0.14) </a:t>
            </a:r>
            <a:endParaRPr lang="en-US" i="1" dirty="0"/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8" t="22529" r="29832" b="60466"/>
          <a:stretch/>
        </p:blipFill>
        <p:spPr bwMode="auto">
          <a:xfrm>
            <a:off x="1930126" y="2819400"/>
            <a:ext cx="3556274" cy="149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6" t="55378" r="25558" b="29651"/>
          <a:stretch/>
        </p:blipFill>
        <p:spPr bwMode="auto">
          <a:xfrm>
            <a:off x="1524000" y="4267200"/>
            <a:ext cx="439675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8" t="81468" r="26022" b="7267"/>
          <a:stretch/>
        </p:blipFill>
        <p:spPr bwMode="auto">
          <a:xfrm>
            <a:off x="1524000" y="5484018"/>
            <a:ext cx="4396753" cy="94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2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2971800"/>
            <a:ext cx="3352800" cy="30480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Data (FEI2 – Ice Hockey Stick Model)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01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Difference between reference oil </a:t>
            </a:r>
            <a:r>
              <a:rPr lang="en-US" dirty="0" err="1" smtClean="0"/>
              <a:t>LSmeans</a:t>
            </a:r>
            <a:r>
              <a:rPr lang="en-US" dirty="0" smtClean="0"/>
              <a:t> for FEI2</a:t>
            </a:r>
          </a:p>
          <a:p>
            <a:pPr lvl="1"/>
            <a:r>
              <a:rPr lang="en-US" dirty="0" smtClean="0"/>
              <a:t>Significant Oil Contrast: 544 &lt; 1010-1 and 544 &lt; 542-2</a:t>
            </a:r>
          </a:p>
          <a:p>
            <a:pPr lvl="1"/>
            <a:r>
              <a:rPr lang="en-US" dirty="0"/>
              <a:t>Higher VIE FEIs as compared to VID is partially due to correction at reduced number of engine hours</a:t>
            </a:r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2" t="35580" r="8281" b="38999"/>
          <a:stretch/>
        </p:blipFill>
        <p:spPr bwMode="auto">
          <a:xfrm>
            <a:off x="4191000" y="2971800"/>
            <a:ext cx="3962400" cy="2385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0" t="40988" r="29275" b="22820"/>
          <a:stretch/>
        </p:blipFill>
        <p:spPr bwMode="auto">
          <a:xfrm>
            <a:off x="838200" y="3086100"/>
            <a:ext cx="325043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007" y="5576269"/>
            <a:ext cx="2601393" cy="58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/>
              <a:t>Review PM Data for Analysis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/>
              <a:t>Evaluating Baseline Weighting Scenarios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/>
              <a:t>Evaluating Alternatives for Engine Hour Adjustment</a:t>
            </a:r>
          </a:p>
          <a:p>
            <a:r>
              <a:rPr lang="en-US" dirty="0"/>
              <a:t>Analyzing PM Data </a:t>
            </a:r>
          </a:p>
          <a:p>
            <a:pPr lvl="1"/>
            <a:r>
              <a:rPr lang="en-US" dirty="0"/>
              <a:t>FEI1 – </a:t>
            </a:r>
            <a:r>
              <a:rPr lang="en-US" dirty="0" err="1"/>
              <a:t>LnEngHr</a:t>
            </a:r>
            <a:r>
              <a:rPr lang="en-US" dirty="0"/>
              <a:t> Model</a:t>
            </a:r>
          </a:p>
          <a:p>
            <a:pPr lvl="1"/>
            <a:r>
              <a:rPr lang="en-US" dirty="0"/>
              <a:t>FEI1 – Ice Hockey Stick Model</a:t>
            </a:r>
          </a:p>
          <a:p>
            <a:pPr lvl="1"/>
            <a:r>
              <a:rPr lang="en-US" dirty="0"/>
              <a:t>FEI2 – </a:t>
            </a:r>
            <a:r>
              <a:rPr lang="en-US" dirty="0" err="1"/>
              <a:t>LnEngHr</a:t>
            </a:r>
            <a:r>
              <a:rPr lang="en-US" dirty="0"/>
              <a:t> Model</a:t>
            </a:r>
          </a:p>
          <a:p>
            <a:pPr lvl="1"/>
            <a:r>
              <a:rPr lang="en-US" dirty="0"/>
              <a:t>FEI2 – Ice Hockey Stick Model</a:t>
            </a:r>
          </a:p>
          <a:p>
            <a:pPr lvl="1"/>
            <a:r>
              <a:rPr lang="en-US" dirty="0"/>
              <a:t>Comparing VIE Precision and Oil Discrimination with other Tests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2438400"/>
            <a:ext cx="3276600" cy="38100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Data (FEI2 – Ice Hockey Stick Model)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001000" cy="3886200"/>
          </a:xfrm>
        </p:spPr>
        <p:txBody>
          <a:bodyPr>
            <a:normAutofit/>
          </a:bodyPr>
          <a:lstStyle/>
          <a:p>
            <a:r>
              <a:rPr lang="en-US" dirty="0"/>
              <a:t>Difference between test Lab </a:t>
            </a:r>
            <a:r>
              <a:rPr lang="en-US" dirty="0" err="1"/>
              <a:t>LSMeans</a:t>
            </a:r>
            <a:r>
              <a:rPr lang="en-US" dirty="0"/>
              <a:t> for </a:t>
            </a:r>
            <a:r>
              <a:rPr lang="en-US" dirty="0" smtClean="0"/>
              <a:t>FEI2</a:t>
            </a:r>
            <a:endParaRPr lang="en-US" dirty="0"/>
          </a:p>
          <a:p>
            <a:pPr lvl="1"/>
            <a:r>
              <a:rPr lang="en-US" dirty="0" smtClean="0"/>
              <a:t>No significant difference between labs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41229" r="64554" b="33647"/>
          <a:stretch/>
        </p:blipFill>
        <p:spPr bwMode="auto">
          <a:xfrm>
            <a:off x="4114800" y="2438400"/>
            <a:ext cx="432672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6" t="34884" r="29182" b="17006"/>
          <a:stretch/>
        </p:blipFill>
        <p:spPr bwMode="auto">
          <a:xfrm>
            <a:off x="838200" y="2530103"/>
            <a:ext cx="3124200" cy="356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5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8458200" cy="2133600"/>
          </a:xfrm>
        </p:spPr>
        <p:txBody>
          <a:bodyPr>
            <a:normAutofit/>
          </a:bodyPr>
          <a:lstStyle/>
          <a:p>
            <a:r>
              <a:rPr lang="en-US" dirty="0" err="1"/>
              <a:t>LSMeans</a:t>
            </a:r>
            <a:r>
              <a:rPr lang="en-US" dirty="0"/>
              <a:t> difference between engines within the same Lab for </a:t>
            </a:r>
            <a:r>
              <a:rPr lang="en-US" dirty="0" smtClean="0"/>
              <a:t>FEI2</a:t>
            </a:r>
          </a:p>
          <a:p>
            <a:pPr lvl="1"/>
            <a:r>
              <a:rPr lang="en-US" dirty="0" smtClean="0"/>
              <a:t>Contrasts: {A-103 vs. A-128}, {C-29 vs. C-31}, {G-55 vs. G-60}</a:t>
            </a:r>
          </a:p>
          <a:p>
            <a:pPr lvl="1"/>
            <a:r>
              <a:rPr lang="en-US" dirty="0" smtClean="0"/>
              <a:t>Conclusion: No </a:t>
            </a:r>
            <a:r>
              <a:rPr lang="en-US" baseline="30000" dirty="0" smtClean="0"/>
              <a:t>1</a:t>
            </a:r>
            <a:r>
              <a:rPr lang="en-US" dirty="0" smtClean="0"/>
              <a:t>Significant </a:t>
            </a:r>
            <a:r>
              <a:rPr lang="en-US" dirty="0"/>
              <a:t>D</a:t>
            </a:r>
            <a:r>
              <a:rPr lang="en-US" dirty="0" smtClean="0"/>
              <a:t>ifference between engines with Lab</a:t>
            </a:r>
          </a:p>
          <a:p>
            <a:pPr lvl="2"/>
            <a:r>
              <a:rPr lang="en-US" sz="2400" dirty="0"/>
              <a:t>Lab G engines significantly differ when additional significant model terms are added (lab*oil &amp; oil*engine hours interactions</a:t>
            </a:r>
            <a:r>
              <a:rPr lang="en-US" sz="2400" dirty="0" smtClean="0"/>
              <a:t>)</a:t>
            </a:r>
            <a:endParaRPr lang="en-US" sz="2400" i="1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67200" y="2667000"/>
            <a:ext cx="4724400" cy="31242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000" y="2667000"/>
            <a:ext cx="3810000" cy="18288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Data (FEI2 – Ice Hockey Stick Model)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43400" y="5715000"/>
            <a:ext cx="4845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 smtClean="0"/>
              <a:t>1</a:t>
            </a:r>
            <a:r>
              <a:rPr lang="en-US" i="1" dirty="0" smtClean="0"/>
              <a:t>Familywise error rate critical </a:t>
            </a:r>
            <a:r>
              <a:rPr lang="en-US" i="1" dirty="0"/>
              <a:t>t </a:t>
            </a:r>
            <a:r>
              <a:rPr lang="en-US" i="1" dirty="0" smtClean="0"/>
              <a:t>of 2.49 selected for 3 contrasts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46729" r="31562" b="27998"/>
          <a:stretch/>
        </p:blipFill>
        <p:spPr bwMode="auto">
          <a:xfrm>
            <a:off x="381000" y="4552949"/>
            <a:ext cx="3848100" cy="16192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9" t="23546" r="28067" b="55233"/>
          <a:stretch/>
        </p:blipFill>
        <p:spPr bwMode="auto">
          <a:xfrm>
            <a:off x="400050" y="2724149"/>
            <a:ext cx="3790950" cy="174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1" t="45058" r="19888" b="7994"/>
          <a:stretch/>
        </p:blipFill>
        <p:spPr bwMode="auto">
          <a:xfrm>
            <a:off x="4276725" y="2690812"/>
            <a:ext cx="470535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6088416"/>
            <a:ext cx="2362200" cy="61718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001000" y="5410200"/>
            <a:ext cx="533400" cy="22860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943600" y="4343400"/>
            <a:ext cx="533400" cy="15240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495800" y="3505200"/>
            <a:ext cx="533400" cy="15240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FEI2 Precision (IHS Model)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987430"/>
              </p:ext>
            </p:extLst>
          </p:nvPr>
        </p:nvGraphicFramePr>
        <p:xfrm>
          <a:off x="762000" y="2590800"/>
          <a:ext cx="7620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56441850"/>
              </p:ext>
            </p:extLst>
          </p:nvPr>
        </p:nvGraphicFramePr>
        <p:xfrm>
          <a:off x="762000" y="16002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196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FEI2 Precision (IHS Model)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077287"/>
              </p:ext>
            </p:extLst>
          </p:nvPr>
        </p:nvGraphicFramePr>
        <p:xfrm>
          <a:off x="838200" y="1676400"/>
          <a:ext cx="7620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6019800"/>
            <a:ext cx="79573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Note 1: </a:t>
            </a:r>
            <a:r>
              <a:rPr lang="en-US" sz="1400" i="1" dirty="0" smtClean="0"/>
              <a:t>An FEI2 of 1.5 was </a:t>
            </a:r>
            <a:r>
              <a:rPr lang="en-US" sz="1400" i="1" dirty="0"/>
              <a:t>arbitrarily selected in the calculations as the </a:t>
            </a:r>
            <a:r>
              <a:rPr lang="en-US" sz="1400" i="1" dirty="0" smtClean="0"/>
              <a:t>upper </a:t>
            </a:r>
            <a:r>
              <a:rPr lang="en-US" sz="1400" i="1" dirty="0"/>
              <a:t>pass/fail limit</a:t>
            </a:r>
            <a:r>
              <a:rPr lang="en-US" sz="1400" i="1" dirty="0" smtClean="0"/>
              <a:t>.</a:t>
            </a:r>
          </a:p>
          <a:p>
            <a:r>
              <a:rPr lang="en-US" sz="1400" i="1" dirty="0"/>
              <a:t>Note 2: If the identified statistical outliers </a:t>
            </a:r>
            <a:r>
              <a:rPr lang="en-US" sz="1400" i="1" dirty="0" smtClean="0"/>
              <a:t>(test keys 115022 &amp; 113244) are </a:t>
            </a:r>
            <a:r>
              <a:rPr lang="en-US" sz="1400" i="1" dirty="0"/>
              <a:t>from a different population and not representative of real </a:t>
            </a:r>
            <a:endParaRPr lang="en-US" sz="1400" i="1" dirty="0" smtClean="0"/>
          </a:p>
          <a:p>
            <a:r>
              <a:rPr lang="en-US" sz="1400" i="1" dirty="0" smtClean="0"/>
              <a:t>VIE </a:t>
            </a:r>
            <a:r>
              <a:rPr lang="en-US" sz="1400" i="1" dirty="0"/>
              <a:t>repeatability, the above </a:t>
            </a:r>
            <a:r>
              <a:rPr lang="en-US" sz="1400" i="1" dirty="0" smtClean="0"/>
              <a:t>statement may </a:t>
            </a:r>
            <a:r>
              <a:rPr lang="en-US" sz="1400" i="1" dirty="0"/>
              <a:t>not represent the true precision of the test.</a:t>
            </a:r>
          </a:p>
          <a:p>
            <a:endParaRPr lang="en-US" sz="1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304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 PM Data for Analysis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Evaluating Baseline Weighting Scenarios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Evaluating Alternatives for Engine Hour Adjustment</a:t>
            </a:r>
          </a:p>
          <a:p>
            <a:r>
              <a:rPr lang="en-US" b="1" dirty="0"/>
              <a:t>Analyzing PM Data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FEI1 –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LnEngHr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FEI1 – Ice Hockey Stick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FEI2 –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LnEngHr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FEI2 – Ice Hockey Stick Model</a:t>
            </a:r>
          </a:p>
          <a:p>
            <a:pPr lvl="1"/>
            <a:r>
              <a:rPr lang="en-US" b="1" dirty="0"/>
              <a:t>Comparing VIE Precision and Oil Discrimination with other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Comparing VIE Precision and Oil Discrimination with other Tests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1451104"/>
            <a:ext cx="3048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method of measuring test precision and oil discrimination is to divide the (FEI difference of best and worst performing reference oils) by the (test precision)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result is the </a:t>
            </a:r>
            <a:r>
              <a:rPr lang="en-US" sz="1400" i="1" dirty="0" smtClean="0"/>
              <a:t># of standard deviations that separate reference oil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Comparing the standard deviation alone is not necessarily meaningful; what if the standard deviation is larger, but oils span a larger FEI range?  This is what appears to be the case for VIE FEI1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Granted, this approach is influenced by choice of reference 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Engine tests typically show reference oil discrimination of about 1-3 standard deviations (see next slide)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248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Models contain lab, engine(lab), oil, ln(ENHREND)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3" y="1458810"/>
            <a:ext cx="539496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15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Comparing </a:t>
            </a:r>
            <a:r>
              <a:rPr lang="en-US" sz="3200" dirty="0" smtClean="0"/>
              <a:t>VIE Precision </a:t>
            </a:r>
            <a:r>
              <a:rPr lang="en-US" sz="3200" dirty="0"/>
              <a:t>and Oil Discrimination with other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4113717" cy="47545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Sequence IIIG ln(PVIS): oils separated by 2.0 standard deviations</a:t>
            </a:r>
          </a:p>
          <a:p>
            <a:r>
              <a:rPr lang="en-US" sz="1800" dirty="0" smtClean="0"/>
              <a:t>Sequence IIIG WPD: oils separated by 2.3 standard deviations</a:t>
            </a:r>
          </a:p>
          <a:p>
            <a:r>
              <a:rPr lang="en-US" sz="1800" dirty="0" smtClean="0"/>
              <a:t>Sequence IVA wear: oils separated by 1.2 standard deviations</a:t>
            </a:r>
          </a:p>
          <a:p>
            <a:r>
              <a:rPr lang="en-US" sz="1800" dirty="0" smtClean="0"/>
              <a:t>Sequence VID FEI2: oils separated by 2.9 standard deviations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17" y="1295400"/>
            <a:ext cx="455675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6057" y="133078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Seq</a:t>
            </a:r>
            <a:r>
              <a:rPr lang="en-US" dirty="0" smtClean="0"/>
              <a:t> IIIG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274320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Seq</a:t>
            </a:r>
            <a:r>
              <a:rPr lang="en-US" dirty="0" smtClean="0"/>
              <a:t> IIIG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42"/>
          <a:stretch/>
        </p:blipFill>
        <p:spPr bwMode="auto">
          <a:xfrm>
            <a:off x="4353201" y="4399375"/>
            <a:ext cx="4638399" cy="84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00600" y="4255532"/>
            <a:ext cx="89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Seq</a:t>
            </a:r>
            <a:r>
              <a:rPr lang="en-US" dirty="0" smtClean="0"/>
              <a:t> IVA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3"/>
          <a:stretch/>
        </p:blipFill>
        <p:spPr bwMode="auto">
          <a:xfrm>
            <a:off x="4495800" y="5494957"/>
            <a:ext cx="4531358" cy="113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02571" y="5430425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Seq</a:t>
            </a:r>
            <a:r>
              <a:rPr lang="en-US" dirty="0" smtClean="0"/>
              <a:t> VID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24400" y="1363436"/>
            <a:ext cx="4302758" cy="5442463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Choose Engine Hour Adjustment (Ln vs IHS)</a:t>
            </a:r>
          </a:p>
          <a:p>
            <a:r>
              <a:rPr lang="en-US" dirty="0" smtClean="0"/>
              <a:t>Review BLB-BLA Shift</a:t>
            </a:r>
          </a:p>
          <a:p>
            <a:r>
              <a:rPr lang="en-US" dirty="0" smtClean="0"/>
              <a:t>Review Operational Data</a:t>
            </a:r>
          </a:p>
          <a:p>
            <a:r>
              <a:rPr lang="en-US" dirty="0" smtClean="0"/>
              <a:t>Decide on LTMS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613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13" y="2700338"/>
            <a:ext cx="8269287" cy="13382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Evaluating </a:t>
            </a:r>
            <a:r>
              <a:rPr lang="en-US" sz="3600" dirty="0">
                <a:solidFill>
                  <a:schemeClr val="tx1"/>
                </a:solidFill>
              </a:rPr>
              <a:t>FEI1 </a:t>
            </a:r>
            <a:r>
              <a:rPr lang="en-US" sz="3600" dirty="0" err="1">
                <a:solidFill>
                  <a:schemeClr val="tx1"/>
                </a:solidFill>
              </a:rPr>
              <a:t>Eng</a:t>
            </a:r>
            <a:r>
              <a:rPr lang="en-US" sz="3600" dirty="0">
                <a:solidFill>
                  <a:schemeClr val="tx1"/>
                </a:solidFill>
              </a:rPr>
              <a:t> Hour </a:t>
            </a:r>
            <a:r>
              <a:rPr lang="en-US" sz="3600" dirty="0" smtClean="0">
                <a:solidFill>
                  <a:schemeClr val="tx1"/>
                </a:solidFill>
              </a:rPr>
              <a:t>Adjustment Approach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672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07433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2800" dirty="0" smtClean="0"/>
              <a:t>Evaluating Alternatives for FEI1 Engine Hour Adjustment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Model factors: Lab, </a:t>
            </a:r>
            <a:r>
              <a:rPr lang="en-US" dirty="0" err="1" smtClean="0"/>
              <a:t>Eng</a:t>
            </a:r>
            <a:r>
              <a:rPr lang="en-US" dirty="0" smtClean="0"/>
              <a:t>(LAB), Oil</a:t>
            </a:r>
          </a:p>
          <a:p>
            <a:r>
              <a:rPr lang="en-US" dirty="0" smtClean="0"/>
              <a:t>FEI1 model residuals (</a:t>
            </a:r>
            <a:r>
              <a:rPr lang="en-US" i="1" dirty="0" smtClean="0"/>
              <a:t>y</a:t>
            </a:r>
            <a:r>
              <a:rPr lang="en-US" dirty="0" smtClean="0"/>
              <a:t>) vs. </a:t>
            </a:r>
            <a:r>
              <a:rPr lang="en-US" dirty="0" err="1" smtClean="0"/>
              <a:t>EngHrEnd</a:t>
            </a:r>
            <a:r>
              <a:rPr lang="en-US" dirty="0" smtClean="0"/>
              <a:t> </a:t>
            </a:r>
            <a:r>
              <a:rPr lang="en-US" i="1" dirty="0" smtClean="0"/>
              <a:t>[Ice Hockey Stick]</a:t>
            </a:r>
            <a:r>
              <a:rPr lang="en-US" dirty="0" smtClean="0"/>
              <a:t> (</a:t>
            </a:r>
            <a:r>
              <a:rPr lang="en-US" i="1" dirty="0" smtClean="0"/>
              <a:t>x</a:t>
            </a:r>
            <a:r>
              <a:rPr lang="en-US" dirty="0" smtClean="0"/>
              <a:t>) data are shown below</a:t>
            </a:r>
          </a:p>
          <a:p>
            <a:r>
              <a:rPr lang="en-US" dirty="0" smtClean="0"/>
              <a:t>Model RMSE and </a:t>
            </a:r>
            <a:r>
              <a:rPr lang="en-US" dirty="0" err="1" smtClean="0"/>
              <a:t>Rsquare</a:t>
            </a:r>
            <a:r>
              <a:rPr lang="en-US" dirty="0" smtClean="0"/>
              <a:t> are 0.256 and 28.98, respectively</a:t>
            </a:r>
          </a:p>
          <a:p>
            <a:pPr lvl="1"/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8" y="3233760"/>
            <a:ext cx="4425162" cy="2950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18459" r="68750" b="62791"/>
          <a:stretch/>
        </p:blipFill>
        <p:spPr bwMode="auto">
          <a:xfrm>
            <a:off x="1447800" y="3593068"/>
            <a:ext cx="205208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33760"/>
            <a:ext cx="4425162" cy="2950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6183868"/>
            <a:ext cx="237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IHS  </a:t>
            </a:r>
            <a:r>
              <a:rPr lang="en-US" dirty="0" err="1" smtClean="0"/>
              <a:t>EngHrEnd</a:t>
            </a:r>
            <a:r>
              <a:rPr lang="en-US" dirty="0" smtClean="0"/>
              <a:t> Transform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b="1" dirty="0"/>
              <a:t>Review PM Data for Analysis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Evaluating Baseline Weighting Scenarios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Evaluating Alternatives for Engine Hour Adjustment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Analyzing PM Data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FEI1 –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LnEngHr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FEI1 – Ice Hockey Stick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FEI2 –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LnEngHr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FEI2 – Ice Hockey Stick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Comparing VIE Precision and Oil Discrimination with other Tests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07433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2800" dirty="0"/>
              <a:t>Evaluating Alternatives for FEI1 Engine Hour Adjustment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1143000"/>
            <a:ext cx="8540496" cy="4876800"/>
          </a:xfrm>
        </p:spPr>
        <p:txBody>
          <a:bodyPr>
            <a:normAutofit/>
          </a:bodyPr>
          <a:lstStyle/>
          <a:p>
            <a:r>
              <a:rPr lang="en-US" dirty="0"/>
              <a:t>Model factors: Lab, </a:t>
            </a:r>
            <a:r>
              <a:rPr lang="en-US" dirty="0" err="1" smtClean="0"/>
              <a:t>Eng</a:t>
            </a:r>
            <a:r>
              <a:rPr lang="en-US" dirty="0" smtClean="0"/>
              <a:t>(Lab), </a:t>
            </a:r>
            <a:r>
              <a:rPr lang="en-US" dirty="0"/>
              <a:t>Oil</a:t>
            </a:r>
          </a:p>
          <a:p>
            <a:r>
              <a:rPr lang="en-US" dirty="0" smtClean="0"/>
              <a:t>Fit </a:t>
            </a:r>
            <a:r>
              <a:rPr lang="en-US" dirty="0"/>
              <a:t>of FEI1 model residuals (</a:t>
            </a:r>
            <a:r>
              <a:rPr lang="en-US" i="1" dirty="0"/>
              <a:t>y</a:t>
            </a:r>
            <a:r>
              <a:rPr lang="en-US" dirty="0"/>
              <a:t>) vs. </a:t>
            </a:r>
            <a:r>
              <a:rPr lang="en-US" dirty="0" smtClean="0"/>
              <a:t>Ln(</a:t>
            </a:r>
            <a:r>
              <a:rPr lang="en-US" dirty="0" err="1" smtClean="0"/>
              <a:t>EngHrEnd</a:t>
            </a:r>
            <a:r>
              <a:rPr lang="en-US" dirty="0" smtClean="0"/>
              <a:t>)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data are shown below</a:t>
            </a:r>
          </a:p>
          <a:p>
            <a:r>
              <a:rPr lang="en-US" dirty="0" smtClean="0"/>
              <a:t>Model RMSE </a:t>
            </a:r>
            <a:r>
              <a:rPr lang="en-US" dirty="0"/>
              <a:t>and </a:t>
            </a:r>
            <a:r>
              <a:rPr lang="en-US" dirty="0" err="1"/>
              <a:t>Rsquare</a:t>
            </a:r>
            <a:r>
              <a:rPr lang="en-US" dirty="0"/>
              <a:t> </a:t>
            </a:r>
            <a:r>
              <a:rPr lang="en-US" dirty="0" smtClean="0"/>
              <a:t>are 0.257 </a:t>
            </a:r>
            <a:r>
              <a:rPr lang="en-US" dirty="0"/>
              <a:t>and </a:t>
            </a:r>
            <a:r>
              <a:rPr lang="en-US" dirty="0" smtClean="0"/>
              <a:t>28.57, </a:t>
            </a:r>
            <a:r>
              <a:rPr lang="en-US" dirty="0"/>
              <a:t>respectively</a:t>
            </a:r>
          </a:p>
          <a:p>
            <a:pPr lvl="1"/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4" y="3243285"/>
            <a:ext cx="4410875" cy="29405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4" y="3243285"/>
            <a:ext cx="4410875" cy="29405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17006" r="72344" b="64680"/>
          <a:stretch/>
        </p:blipFill>
        <p:spPr bwMode="auto">
          <a:xfrm>
            <a:off x="1752600" y="3641838"/>
            <a:ext cx="1800225" cy="66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6183868"/>
            <a:ext cx="233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Ln(</a:t>
            </a:r>
            <a:r>
              <a:rPr lang="en-US" dirty="0" err="1" smtClean="0"/>
              <a:t>EngHrEnd</a:t>
            </a:r>
            <a:r>
              <a:rPr lang="en-US" dirty="0" smtClean="0"/>
              <a:t>) Transform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629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990600"/>
            <a:ext cx="8540496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Exploring the same data set for those engines that have a higher engine hour age (with Engines 128, 123, and 55, exclusively)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observed range of engine hour effects by engine is similar to what is observed in the VID (see Appendix D)</a:t>
            </a:r>
          </a:p>
          <a:p>
            <a:pPr lvl="1"/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81400" y="2362200"/>
            <a:ext cx="3200400" cy="990600"/>
          </a:xfrm>
          <a:prstGeom prst="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1400" y="4343400"/>
            <a:ext cx="1600200" cy="990600"/>
          </a:xfrm>
          <a:prstGeom prst="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88138"/>
            <a:ext cx="9074330" cy="731838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2800" dirty="0"/>
              <a:t>Evaluating Alternatives for FEI1 Engine Hour Adjustment</a:t>
            </a:r>
          </a:p>
        </p:txBody>
      </p:sp>
    </p:spTree>
    <p:extLst>
      <p:ext uri="{BB962C8B-B14F-4D97-AF65-F5344CB8AC3E}">
        <p14:creationId xmlns:p14="http://schemas.microsoft.com/office/powerpoint/2010/main" val="5167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Higher aged engines have similar model fit results when comparing the Ice Hockey Stick and transformed (natural log) engine hours with respect to the FEI1 model fit residuals.</a:t>
            </a:r>
          </a:p>
          <a:p>
            <a:pPr lvl="1"/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07433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2800" dirty="0"/>
              <a:t>Evaluating Alternatives for FEI1 Engine Hour Adjustment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2797174"/>
            <a:ext cx="4381501" cy="2921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18749" r="72500" b="62791"/>
          <a:stretch/>
        </p:blipFill>
        <p:spPr bwMode="auto">
          <a:xfrm>
            <a:off x="5919381" y="3200402"/>
            <a:ext cx="2033994" cy="76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6" y="2797174"/>
            <a:ext cx="4381502" cy="2921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18314" r="68828" b="62936"/>
          <a:stretch/>
        </p:blipFill>
        <p:spPr bwMode="auto">
          <a:xfrm>
            <a:off x="1282262" y="3200402"/>
            <a:ext cx="2280088" cy="76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715000"/>
            <a:ext cx="237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IHS  </a:t>
            </a:r>
            <a:r>
              <a:rPr lang="en-US" dirty="0" err="1" smtClean="0"/>
              <a:t>EngHrEnd</a:t>
            </a:r>
            <a:r>
              <a:rPr lang="en-US" dirty="0" smtClean="0"/>
              <a:t> Transform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5715000"/>
            <a:ext cx="233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Ln(</a:t>
            </a:r>
            <a:r>
              <a:rPr lang="en-US" dirty="0" err="1" smtClean="0"/>
              <a:t>EngHrEnd</a:t>
            </a:r>
            <a:r>
              <a:rPr lang="en-US" dirty="0" smtClean="0"/>
              <a:t>) Transform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Evaluating FEI2 </a:t>
            </a:r>
            <a:r>
              <a:rPr lang="en-US" dirty="0" err="1" smtClean="0"/>
              <a:t>Eng</a:t>
            </a:r>
            <a:r>
              <a:rPr lang="en-US" dirty="0" smtClean="0"/>
              <a:t> Hour Adjustment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07433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2800" dirty="0"/>
              <a:t>Evaluating Alternatives for </a:t>
            </a:r>
            <a:r>
              <a:rPr lang="en-US" sz="2800" dirty="0" smtClean="0"/>
              <a:t>FEI2 </a:t>
            </a:r>
            <a:r>
              <a:rPr lang="en-US" sz="2800" dirty="0"/>
              <a:t>Engine Hour Adjustment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876800"/>
          </a:xfrm>
        </p:spPr>
        <p:txBody>
          <a:bodyPr>
            <a:normAutofit/>
          </a:bodyPr>
          <a:lstStyle/>
          <a:p>
            <a:r>
              <a:rPr lang="en-US" dirty="0"/>
              <a:t>Linear fit of </a:t>
            </a:r>
            <a:r>
              <a:rPr lang="en-US" dirty="0" smtClean="0"/>
              <a:t>FEI2 </a:t>
            </a:r>
            <a:r>
              <a:rPr lang="en-US" dirty="0"/>
              <a:t>model residuals (</a:t>
            </a:r>
            <a:r>
              <a:rPr lang="en-US" i="1" dirty="0"/>
              <a:t>y</a:t>
            </a:r>
            <a:r>
              <a:rPr lang="en-US" dirty="0"/>
              <a:t>) vs. </a:t>
            </a:r>
            <a:r>
              <a:rPr lang="en-US" dirty="0" smtClean="0"/>
              <a:t>Ice Hockey Stick </a:t>
            </a:r>
            <a:r>
              <a:rPr lang="en-US" dirty="0" err="1" smtClean="0"/>
              <a:t>EngHrEnd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data are shown below</a:t>
            </a:r>
          </a:p>
          <a:p>
            <a:r>
              <a:rPr lang="en-US" dirty="0" smtClean="0"/>
              <a:t>Model </a:t>
            </a:r>
            <a:r>
              <a:rPr lang="en-US" dirty="0"/>
              <a:t>RMSE and </a:t>
            </a:r>
            <a:r>
              <a:rPr lang="en-US" dirty="0" err="1"/>
              <a:t>Rsquare</a:t>
            </a:r>
            <a:r>
              <a:rPr lang="en-US" dirty="0"/>
              <a:t> </a:t>
            </a:r>
            <a:r>
              <a:rPr lang="en-US" dirty="0" smtClean="0"/>
              <a:t>are 0.306 </a:t>
            </a:r>
            <a:r>
              <a:rPr lang="en-US" dirty="0"/>
              <a:t>and </a:t>
            </a:r>
            <a:r>
              <a:rPr lang="en-US" dirty="0" smtClean="0"/>
              <a:t>34.26, </a:t>
            </a:r>
            <a:r>
              <a:rPr lang="en-US" dirty="0"/>
              <a:t>respectively</a:t>
            </a:r>
          </a:p>
          <a:p>
            <a:pPr lvl="1"/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819400"/>
            <a:ext cx="4324350" cy="288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18459" r="68750" b="61192"/>
          <a:stretch/>
        </p:blipFill>
        <p:spPr bwMode="auto">
          <a:xfrm>
            <a:off x="3581400" y="5715000"/>
            <a:ext cx="2802732" cy="1013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4324350" cy="288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5791200"/>
            <a:ext cx="237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IHS  </a:t>
            </a:r>
            <a:r>
              <a:rPr lang="en-US" dirty="0" err="1" smtClean="0"/>
              <a:t>EngHrEnd</a:t>
            </a:r>
            <a:r>
              <a:rPr lang="en-US" dirty="0" smtClean="0"/>
              <a:t> Transform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07433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2800" dirty="0"/>
              <a:t>Evaluating Alternatives for </a:t>
            </a:r>
            <a:r>
              <a:rPr lang="en-US" sz="2800" dirty="0" smtClean="0"/>
              <a:t>FEI2 </a:t>
            </a:r>
            <a:r>
              <a:rPr lang="en-US" sz="2800" dirty="0"/>
              <a:t>Engine Hour Adjustment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it </a:t>
            </a:r>
            <a:r>
              <a:rPr lang="en-US" dirty="0"/>
              <a:t>of </a:t>
            </a:r>
            <a:r>
              <a:rPr lang="en-US" dirty="0" smtClean="0"/>
              <a:t>FEI2 </a:t>
            </a:r>
            <a:r>
              <a:rPr lang="en-US" dirty="0"/>
              <a:t>model residuals (</a:t>
            </a:r>
            <a:r>
              <a:rPr lang="en-US" i="1" dirty="0"/>
              <a:t>y</a:t>
            </a:r>
            <a:r>
              <a:rPr lang="en-US" dirty="0"/>
              <a:t>) vs. Ln(</a:t>
            </a:r>
            <a:r>
              <a:rPr lang="en-US" dirty="0" err="1"/>
              <a:t>EngHrEnd</a:t>
            </a:r>
            <a:r>
              <a:rPr lang="en-US" dirty="0"/>
              <a:t>) (</a:t>
            </a:r>
            <a:r>
              <a:rPr lang="en-US" i="1" dirty="0"/>
              <a:t>x</a:t>
            </a:r>
            <a:r>
              <a:rPr lang="en-US" dirty="0"/>
              <a:t>) data are shown below</a:t>
            </a:r>
          </a:p>
          <a:p>
            <a:r>
              <a:rPr lang="en-US" dirty="0" smtClean="0"/>
              <a:t>Model </a:t>
            </a:r>
            <a:r>
              <a:rPr lang="en-US" dirty="0"/>
              <a:t>RMSE and </a:t>
            </a:r>
            <a:r>
              <a:rPr lang="en-US" dirty="0" err="1"/>
              <a:t>Rsquare</a:t>
            </a:r>
            <a:r>
              <a:rPr lang="en-US" dirty="0"/>
              <a:t> </a:t>
            </a:r>
            <a:r>
              <a:rPr lang="en-US" dirty="0" smtClean="0"/>
              <a:t>are 0.316 </a:t>
            </a:r>
            <a:r>
              <a:rPr lang="en-US" dirty="0"/>
              <a:t>and </a:t>
            </a:r>
            <a:r>
              <a:rPr lang="en-US" dirty="0" smtClean="0"/>
              <a:t>29.82, </a:t>
            </a:r>
            <a:r>
              <a:rPr lang="en-US" dirty="0"/>
              <a:t>respectively</a:t>
            </a:r>
          </a:p>
          <a:p>
            <a:pPr lvl="1"/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1" y="2819400"/>
            <a:ext cx="4415825" cy="2943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18605" r="72500" b="62790"/>
          <a:stretch/>
        </p:blipFill>
        <p:spPr bwMode="auto">
          <a:xfrm>
            <a:off x="3886200" y="5791200"/>
            <a:ext cx="2543175" cy="960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6" y="2819400"/>
            <a:ext cx="4415825" cy="2943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5943600"/>
            <a:ext cx="233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Ln(</a:t>
            </a:r>
            <a:r>
              <a:rPr lang="en-US" dirty="0" err="1" smtClean="0"/>
              <a:t>EngHrEnd</a:t>
            </a:r>
            <a:r>
              <a:rPr lang="en-US" dirty="0" smtClean="0"/>
              <a:t>) Transform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59436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1066800"/>
            <a:ext cx="8540496" cy="54483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Exploring the same data set for those engines that have a higher engine hour age (with Engines 128, 123, and 55, exclusively)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observed range of engine hour effects by engine is similar to what is </a:t>
            </a:r>
            <a:r>
              <a:rPr lang="en-US" dirty="0" smtClean="0"/>
              <a:t>observed </a:t>
            </a:r>
            <a:r>
              <a:rPr lang="en-US" dirty="0"/>
              <a:t>in the </a:t>
            </a:r>
            <a:r>
              <a:rPr lang="en-US" dirty="0" smtClean="0"/>
              <a:t>VID (see Appendix 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2395253"/>
            <a:ext cx="2895600" cy="914400"/>
          </a:xfrm>
          <a:prstGeom prst="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9000" y="4191000"/>
            <a:ext cx="1447800" cy="914400"/>
          </a:xfrm>
          <a:prstGeom prst="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07433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2800" dirty="0"/>
              <a:t>Evaluating Alternatives for FEI2 Engine Hour Adjustment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078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Higher aged engines have similar results when comparing the untransformed and transformed (natural log) engine hours with respect to the FEI2 model fit residuals.</a:t>
            </a:r>
          </a:p>
          <a:p>
            <a:pPr lvl="1"/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07433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2800" dirty="0"/>
              <a:t>Evaluating Alternatives for FEI2 Engine Hour Adjustment</a:t>
            </a:r>
            <a:endParaRPr lang="en-US" sz="3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6" y="2514599"/>
            <a:ext cx="4343402" cy="2895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8605" r="68828" b="62790"/>
          <a:stretch/>
        </p:blipFill>
        <p:spPr bwMode="auto">
          <a:xfrm>
            <a:off x="1143000" y="5791200"/>
            <a:ext cx="2847975" cy="941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599"/>
            <a:ext cx="43434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18749" r="73047" b="62791"/>
          <a:stretch/>
        </p:blipFill>
        <p:spPr bwMode="auto">
          <a:xfrm>
            <a:off x="5638800" y="5762052"/>
            <a:ext cx="2566194" cy="981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5410200"/>
            <a:ext cx="237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IHS  </a:t>
            </a:r>
            <a:r>
              <a:rPr lang="en-US" dirty="0" err="1" smtClean="0"/>
              <a:t>EngHrEnd</a:t>
            </a:r>
            <a:r>
              <a:rPr lang="en-US" dirty="0" smtClean="0"/>
              <a:t> Transform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5410200"/>
            <a:ext cx="233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Ln(</a:t>
            </a:r>
            <a:r>
              <a:rPr lang="en-US" dirty="0" err="1" smtClean="0"/>
              <a:t>EngHrEnd</a:t>
            </a:r>
            <a:r>
              <a:rPr lang="en-US" dirty="0" smtClean="0"/>
              <a:t>) Transform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13" y="2700338"/>
            <a:ext cx="8269287" cy="13382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Residual Diagnostics for </a:t>
            </a:r>
            <a:r>
              <a:rPr lang="en-US" sz="3600" dirty="0" err="1" smtClean="0">
                <a:solidFill>
                  <a:schemeClr val="tx1"/>
                </a:solidFill>
              </a:rPr>
              <a:t>LnEngHrEnd</a:t>
            </a:r>
            <a:r>
              <a:rPr lang="en-US" sz="3600" dirty="0" smtClean="0">
                <a:solidFill>
                  <a:schemeClr val="tx1"/>
                </a:solidFill>
              </a:rPr>
              <a:t> Model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891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Outliers (included in analysis)</a:t>
            </a:r>
            <a:br>
              <a:rPr lang="en-US" dirty="0" smtClean="0"/>
            </a:br>
            <a:r>
              <a:rPr lang="en-US" dirty="0" smtClean="0"/>
              <a:t>Model: Oil, Lab, Engine(Lab), </a:t>
            </a:r>
            <a:r>
              <a:rPr lang="en-US" dirty="0" err="1" smtClean="0"/>
              <a:t>LnEngHr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79</a:t>
            </a:fld>
            <a:endParaRPr lang="en-US"/>
          </a:p>
        </p:txBody>
      </p:sp>
      <p:pic>
        <p:nvPicPr>
          <p:cNvPr id="5" name="Picture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122711"/>
            <a:ext cx="8229600" cy="3831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51054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TK113244 A1 544 FEI2=0.49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1431" y="38100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TK115022 A1 544 FEI2=1.58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5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PM Data for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Precision Matrix data summary:</a:t>
            </a:r>
          </a:p>
          <a:p>
            <a:pPr lvl="1"/>
            <a:r>
              <a:rPr lang="en-US" dirty="0" smtClean="0"/>
              <a:t>6 Labs {A, B, C, D, F, G}</a:t>
            </a:r>
          </a:p>
          <a:p>
            <a:pPr lvl="1"/>
            <a:r>
              <a:rPr lang="en-US" dirty="0" smtClean="0"/>
              <a:t>3 Reference Oils {1010-1, 542-2, 544}</a:t>
            </a:r>
          </a:p>
          <a:p>
            <a:pPr lvl="1"/>
            <a:r>
              <a:rPr lang="en-US" dirty="0" smtClean="0"/>
              <a:t>9 Engines {103, 11, 123, 128, 136, 29, 31, 55, 60}</a:t>
            </a:r>
          </a:p>
          <a:p>
            <a:pPr lvl="1"/>
            <a:r>
              <a:rPr lang="en-US" dirty="0" smtClean="0"/>
              <a:t>Within lab statistical tests - 3 Labs with engine pairs</a:t>
            </a:r>
          </a:p>
          <a:p>
            <a:pPr lvl="2"/>
            <a:r>
              <a:rPr lang="en-US" dirty="0" smtClean="0"/>
              <a:t>Lab A: 103 vs. 128</a:t>
            </a:r>
          </a:p>
          <a:p>
            <a:pPr lvl="2"/>
            <a:r>
              <a:rPr lang="en-US" dirty="0" smtClean="0"/>
              <a:t>Lab C: 29 vs. 31</a:t>
            </a:r>
          </a:p>
          <a:p>
            <a:pPr lvl="2"/>
            <a:r>
              <a:rPr lang="en-US" dirty="0" smtClean="0"/>
              <a:t>Lab G: 55 vs. 60</a:t>
            </a:r>
          </a:p>
          <a:p>
            <a:pPr lvl="1"/>
            <a:r>
              <a:rPr lang="en-US" dirty="0" smtClean="0"/>
              <a:t>Data set total sample size: 53</a:t>
            </a:r>
          </a:p>
          <a:p>
            <a:pPr marL="32004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</a:t>
            </a:r>
            <a:br>
              <a:rPr lang="en-US" dirty="0" smtClean="0"/>
            </a:br>
            <a:r>
              <a:rPr lang="en-US" dirty="0" smtClean="0"/>
              <a:t>Model: Oil, Lab, Engine(Lab), </a:t>
            </a:r>
            <a:r>
              <a:rPr lang="en-US" dirty="0" err="1" smtClean="0"/>
              <a:t>LnEngHr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80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068" y="1600200"/>
            <a:ext cx="398386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9776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13" y="2700338"/>
            <a:ext cx="8345487" cy="13382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Further Analyses of Reference Oil Ranking with Lab*Oil and Oil*ENHREND Interaction Terms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822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</a:t>
            </a:r>
            <a:r>
              <a:rPr lang="en-US" sz="2800" dirty="0" smtClean="0"/>
              <a:t>Data (FEI1 </a:t>
            </a:r>
            <a:r>
              <a:rPr lang="en-US" sz="2800" dirty="0"/>
              <a:t>– </a:t>
            </a:r>
            <a:r>
              <a:rPr lang="en-US" sz="2800" dirty="0" err="1"/>
              <a:t>LnEngHr</a:t>
            </a:r>
            <a:r>
              <a:rPr lang="en-US" sz="2800" dirty="0"/>
              <a:t> Model)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024813"/>
            <a:ext cx="3520977" cy="4289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5314562"/>
            <a:ext cx="3673377" cy="12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</a:t>
            </a:r>
            <a:r>
              <a:rPr lang="en-US" sz="2800" dirty="0" smtClean="0"/>
              <a:t>Data (FEI1 </a:t>
            </a:r>
            <a:r>
              <a:rPr lang="en-US" sz="2800" dirty="0"/>
              <a:t>– </a:t>
            </a:r>
            <a:r>
              <a:rPr lang="en-US" sz="2800" dirty="0" err="1"/>
              <a:t>LnEngHr</a:t>
            </a:r>
            <a:r>
              <a:rPr lang="en-US" sz="2800" dirty="0"/>
              <a:t> Model)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41" y="979449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Significant oil differences; oil discrimination is not consistent across labs/engines (In particular, Lab C)</a:t>
            </a:r>
            <a:r>
              <a:rPr lang="en-US" i="1" dirty="0" smtClean="0"/>
              <a:t> </a:t>
            </a:r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44" y="2362200"/>
            <a:ext cx="2901696" cy="1023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018133"/>
            <a:ext cx="3848100" cy="1933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96" y="4953000"/>
            <a:ext cx="3190556" cy="10091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154" y="4071207"/>
            <a:ext cx="3727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Model specified to demonstrate oil differences by engine; had to remove Lab C’s first engine as well (52 </a:t>
            </a:r>
            <a:r>
              <a:rPr lang="en-US" dirty="0" err="1" smtClean="0"/>
              <a:t>obs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4394257"/>
            <a:ext cx="4048125" cy="19240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6304" y="3152497"/>
            <a:ext cx="2993836" cy="1089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1854" y="5833104"/>
            <a:ext cx="3202997" cy="1290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</a:t>
            </a:r>
            <a:r>
              <a:rPr lang="en-US" sz="2800" dirty="0" smtClean="0"/>
              <a:t>Data (FEI1 </a:t>
            </a:r>
            <a:r>
              <a:rPr lang="en-US" sz="2800" dirty="0"/>
              <a:t>– </a:t>
            </a:r>
            <a:r>
              <a:rPr lang="en-US" sz="2800" dirty="0" err="1"/>
              <a:t>LnEngHr</a:t>
            </a:r>
            <a:r>
              <a:rPr lang="en-US" sz="2800" dirty="0"/>
              <a:t> Model)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66" y="1143000"/>
            <a:ext cx="8929634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Oil discrimination changes over the range of hours; less discrimination at higher hours</a:t>
            </a:r>
            <a:endParaRPr lang="en-US" sz="2200" i="1" dirty="0" smtClean="0"/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10" y="2819400"/>
            <a:ext cx="3457073" cy="12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72953" t="25564" r="1317" b="51879"/>
          <a:stretch/>
        </p:blipFill>
        <p:spPr>
          <a:xfrm>
            <a:off x="4915213" y="2286000"/>
            <a:ext cx="3390587" cy="23975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72954" t="91729" r="5072"/>
          <a:stretch/>
        </p:blipFill>
        <p:spPr>
          <a:xfrm>
            <a:off x="4926567" y="4683512"/>
            <a:ext cx="2895600" cy="8790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25564" r="93212" b="51879"/>
          <a:stretch/>
        </p:blipFill>
        <p:spPr>
          <a:xfrm>
            <a:off x="4108279" y="2286000"/>
            <a:ext cx="894488" cy="2397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79080" t="78195" r="9892" b="18797"/>
          <a:stretch/>
        </p:blipFill>
        <p:spPr>
          <a:xfrm>
            <a:off x="5561039" y="5123056"/>
            <a:ext cx="1453109" cy="3196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21803" y="3916654"/>
            <a:ext cx="3528279" cy="1219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</a:t>
            </a:r>
            <a:r>
              <a:rPr lang="en-US" sz="2800" dirty="0" smtClean="0"/>
              <a:t>Data (FEI1 </a:t>
            </a:r>
            <a:r>
              <a:rPr lang="en-US" sz="2800" dirty="0"/>
              <a:t>– </a:t>
            </a:r>
            <a:r>
              <a:rPr lang="en-US" sz="2800" dirty="0" err="1"/>
              <a:t>LnEngHr</a:t>
            </a:r>
            <a:r>
              <a:rPr lang="en-US" sz="2800" dirty="0"/>
              <a:t> Model)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752600"/>
            <a:ext cx="3520977" cy="428974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4664" y="11430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Lab G engines differ from one another</a:t>
            </a:r>
            <a:endParaRPr lang="en-US" sz="2200" i="1" dirty="0" smtClean="0"/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62200" y="4267200"/>
            <a:ext cx="3831771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</a:t>
            </a:r>
            <a:r>
              <a:rPr lang="en-US" sz="2800" dirty="0" smtClean="0"/>
              <a:t>Data (FEI1 </a:t>
            </a:r>
            <a:r>
              <a:rPr lang="en-US" sz="2800" dirty="0"/>
              <a:t>– </a:t>
            </a:r>
            <a:r>
              <a:rPr lang="en-US" sz="2800" dirty="0" err="1"/>
              <a:t>LnEngHr</a:t>
            </a:r>
            <a:r>
              <a:rPr lang="en-US" sz="2800" dirty="0"/>
              <a:t> Model)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242" y="1151733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/>
              <a:t>Oils Differ (542-2 &gt; 1010-1 &gt; 544</a:t>
            </a:r>
            <a:r>
              <a:rPr lang="en-US" dirty="0" smtClean="0"/>
              <a:t>)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86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04564" y="1676400"/>
            <a:ext cx="3725036" cy="4611979"/>
            <a:chOff x="4504564" y="2239196"/>
            <a:chExt cx="3205511" cy="40491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4564" y="3302688"/>
              <a:ext cx="3171825" cy="9715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8725" y="4354804"/>
              <a:ext cx="3181350" cy="19335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4301" y="2239196"/>
              <a:ext cx="2390775" cy="100965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242" y="2277205"/>
            <a:ext cx="3462186" cy="12210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6304" y="2826381"/>
            <a:ext cx="3831771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</a:t>
            </a:r>
            <a:r>
              <a:rPr lang="en-US" sz="2800" dirty="0" smtClean="0"/>
              <a:t>Data (FEI2 </a:t>
            </a:r>
            <a:r>
              <a:rPr lang="en-US" sz="2800" dirty="0"/>
              <a:t>– </a:t>
            </a:r>
            <a:r>
              <a:rPr lang="en-US" sz="2800" dirty="0" err="1"/>
              <a:t>LnEngHr</a:t>
            </a:r>
            <a:r>
              <a:rPr lang="en-US" sz="2800" dirty="0"/>
              <a:t> Model)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87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3" y="957263"/>
            <a:ext cx="3698746" cy="4452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64" y="5411756"/>
            <a:ext cx="3698746" cy="1325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2200" y="2030789"/>
            <a:ext cx="281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Evidence of Lab G engine differences</a:t>
            </a:r>
          </a:p>
          <a:p>
            <a:endParaRPr lang="en-US" dirty="0"/>
          </a:p>
          <a:p>
            <a:r>
              <a:rPr lang="en-US" dirty="0" smtClean="0"/>
              <a:t>Marginal lab difference</a:t>
            </a:r>
          </a:p>
          <a:p>
            <a:endParaRPr lang="en-US" dirty="0"/>
          </a:p>
          <a:p>
            <a:r>
              <a:rPr lang="en-US" dirty="0" smtClean="0"/>
              <a:t>With 2 odd looking tests removed: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Lab G engines still differ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Oil 544 &lt; 1010-1 &amp; 542-2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Hours*oil becomes even less significant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</a:t>
            </a:r>
            <a:r>
              <a:rPr lang="en-US" sz="2800" dirty="0" smtClean="0"/>
              <a:t>Data (FEI1 </a:t>
            </a:r>
            <a:r>
              <a:rPr lang="en-US" sz="2800" dirty="0"/>
              <a:t>– </a:t>
            </a:r>
            <a:r>
              <a:rPr lang="en-US" sz="2800" dirty="0" smtClean="0"/>
              <a:t>Ice Hockey Stick </a:t>
            </a:r>
            <a:r>
              <a:rPr lang="en-US" sz="2800" dirty="0"/>
              <a:t>Model)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88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914400"/>
            <a:ext cx="1829142" cy="889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551" y="1803799"/>
            <a:ext cx="3733800" cy="3574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551" y="5378178"/>
            <a:ext cx="3205195" cy="128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3" y="4949248"/>
            <a:ext cx="3638550" cy="13239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" y="2343042"/>
            <a:ext cx="3205195" cy="128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</a:t>
            </a:r>
            <a:r>
              <a:rPr lang="en-US" sz="2800" dirty="0" smtClean="0"/>
              <a:t>Data (FEI1 </a:t>
            </a:r>
            <a:r>
              <a:rPr lang="en-US" sz="2800" dirty="0"/>
              <a:t>– Ice Hockey Stick Model)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Significant oil differences; Oil discrimination not consistent across </a:t>
            </a:r>
            <a:r>
              <a:rPr lang="en-US" dirty="0"/>
              <a:t>labs/engines (In particular, Lab C)</a:t>
            </a:r>
            <a:r>
              <a:rPr lang="en-US" dirty="0" smtClean="0"/>
              <a:t> </a:t>
            </a:r>
            <a:endParaRPr lang="en-US" i="1" dirty="0" smtClean="0"/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2154" y="4071207"/>
            <a:ext cx="3727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Model specified to demonstrate oil differences by engine; had to remove Lab C’s first engine as well (52 </a:t>
            </a:r>
            <a:r>
              <a:rPr lang="en-US" dirty="0" err="1" smtClean="0"/>
              <a:t>obs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6303" y="3200400"/>
            <a:ext cx="3205195" cy="13460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2154" y="6081298"/>
            <a:ext cx="3702699" cy="1290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045" y="2168859"/>
            <a:ext cx="37719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5749" y="4524101"/>
            <a:ext cx="40100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58762"/>
            <a:ext cx="7772400" cy="1143000"/>
          </a:xfrm>
        </p:spPr>
        <p:txBody>
          <a:bodyPr/>
          <a:lstStyle/>
          <a:p>
            <a:r>
              <a:rPr lang="en-US" dirty="0"/>
              <a:t>Review PM Data for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7630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Precision Matrix (PM):</a:t>
            </a:r>
          </a:p>
          <a:p>
            <a:endParaRPr lang="en-US" sz="600" dirty="0" smtClean="0"/>
          </a:p>
          <a:p>
            <a:pPr lvl="2"/>
            <a:endParaRPr lang="en-US" dirty="0"/>
          </a:p>
          <a:p>
            <a:pPr marL="59436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921-C75C-4323-A4F1-EF7824FC3CB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2317" y="1550248"/>
            <a:ext cx="3318238" cy="355515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 5-10-16 the surveillance panel concluded 53 tests were valid (these are shown in green).</a:t>
            </a:r>
          </a:p>
          <a:p>
            <a:endParaRPr lang="en-US" dirty="0"/>
          </a:p>
          <a:p>
            <a:r>
              <a:rPr lang="en-US" dirty="0"/>
              <a:t>Table </a:t>
            </a:r>
            <a:r>
              <a:rPr lang="en-US" dirty="0" smtClean="0"/>
              <a:t>is </a:t>
            </a:r>
            <a:r>
              <a:rPr lang="en-US" dirty="0"/>
              <a:t>from Frank </a:t>
            </a:r>
            <a:r>
              <a:rPr lang="en-US" dirty="0" smtClean="0"/>
              <a:t>Faber’s 5-11-16 matrix update email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914400"/>
            <a:ext cx="5562600" cy="567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" y="2343042"/>
            <a:ext cx="3205195" cy="128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</a:t>
            </a:r>
            <a:r>
              <a:rPr lang="en-US" sz="2800" dirty="0" smtClean="0"/>
              <a:t>Data (FEI1 </a:t>
            </a:r>
            <a:r>
              <a:rPr lang="en-US" sz="2800" dirty="0"/>
              <a:t>– Ice Hockey Stick Model)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66" y="1143000"/>
            <a:ext cx="8777234" cy="998258"/>
          </a:xfrm>
        </p:spPr>
        <p:txBody>
          <a:bodyPr>
            <a:normAutofit/>
          </a:bodyPr>
          <a:lstStyle/>
          <a:p>
            <a:r>
              <a:rPr lang="en-US" dirty="0" smtClean="0"/>
              <a:t>Oil discrimination changes over the range of hours</a:t>
            </a:r>
            <a:r>
              <a:rPr lang="en-US" sz="2400" dirty="0"/>
              <a:t>; </a:t>
            </a:r>
            <a:r>
              <a:rPr lang="en-US" sz="2400" dirty="0" smtClean="0"/>
              <a:t>less </a:t>
            </a:r>
            <a:r>
              <a:rPr lang="en-US" sz="2400" dirty="0"/>
              <a:t>discrimination at higher hours</a:t>
            </a:r>
            <a:endParaRPr lang="en-US" sz="2000" i="1" dirty="0"/>
          </a:p>
          <a:p>
            <a:endParaRPr lang="en-US" sz="2200" i="1" dirty="0" smtClean="0"/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6303" y="3493700"/>
            <a:ext cx="3205195" cy="1330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191000" y="1986776"/>
            <a:ext cx="3653986" cy="3124200"/>
            <a:chOff x="5871014" y="2209800"/>
            <a:chExt cx="2358586" cy="2209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80601" t="79958" r="10031" b="13840"/>
            <a:stretch/>
          </p:blipFill>
          <p:spPr>
            <a:xfrm>
              <a:off x="6989978" y="4038600"/>
              <a:ext cx="762000" cy="381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73107" t="25384" r="3474" b="51049"/>
            <a:stretch/>
          </p:blipFill>
          <p:spPr>
            <a:xfrm>
              <a:off x="6324600" y="2209800"/>
              <a:ext cx="1905000" cy="14478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t="25384" r="93404" b="51049"/>
            <a:stretch/>
          </p:blipFill>
          <p:spPr>
            <a:xfrm>
              <a:off x="5871014" y="2209800"/>
              <a:ext cx="536566" cy="1447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73907" t="92860" r="3611"/>
            <a:stretch/>
          </p:blipFill>
          <p:spPr>
            <a:xfrm>
              <a:off x="6400800" y="3581400"/>
              <a:ext cx="1828800" cy="4386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5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550" y="1803799"/>
            <a:ext cx="4404039" cy="4216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</a:t>
            </a:r>
            <a:r>
              <a:rPr lang="en-US" sz="2800" dirty="0" smtClean="0"/>
              <a:t>Data (FEI1 </a:t>
            </a:r>
            <a:r>
              <a:rPr lang="en-US" sz="2800" dirty="0"/>
              <a:t>– Ice Hockey Stick Model)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4664" y="11430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Lab G engines differ from one another</a:t>
            </a:r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62199" y="3733800"/>
            <a:ext cx="4491389" cy="2285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</a:t>
            </a:r>
            <a:r>
              <a:rPr lang="en-US" sz="2800" dirty="0" smtClean="0"/>
              <a:t>Data (FEI1 </a:t>
            </a:r>
            <a:r>
              <a:rPr lang="en-US" sz="2800" dirty="0"/>
              <a:t>– Ice Hockey Stick Model)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242" y="1151733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Oils Differ (542-2 &gt; 1010-1 &gt; 544)</a:t>
            </a:r>
            <a:endParaRPr lang="en-US" sz="2200" i="1" dirty="0" smtClean="0"/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92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" y="2343042"/>
            <a:ext cx="3662601" cy="14669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9133" y="2971800"/>
            <a:ext cx="3699772" cy="228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246789" y="1610622"/>
            <a:ext cx="3982811" cy="4942577"/>
            <a:chOff x="4246789" y="1610623"/>
            <a:chExt cx="3226187" cy="40996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6789" y="1610623"/>
              <a:ext cx="2381250" cy="10096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2101" y="3786205"/>
              <a:ext cx="3190875" cy="19240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6789" y="2700839"/>
              <a:ext cx="3181350" cy="981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6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Analyzing PM </a:t>
            </a:r>
            <a:r>
              <a:rPr lang="en-US" sz="2800" dirty="0" smtClean="0"/>
              <a:t>Data (FEI2 </a:t>
            </a:r>
            <a:r>
              <a:rPr lang="en-US" sz="2800" dirty="0"/>
              <a:t>– Ice Hockey Stick Model)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1647-21DB-4F21-9B41-C46BD641619B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2200" y="2030789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Evidence of Lab G engine differences</a:t>
            </a:r>
          </a:p>
          <a:p>
            <a:endParaRPr lang="en-US" dirty="0"/>
          </a:p>
          <a:p>
            <a:r>
              <a:rPr lang="en-US" dirty="0" smtClean="0"/>
              <a:t>Marginal lab difference</a:t>
            </a:r>
          </a:p>
          <a:p>
            <a:endParaRPr lang="en-US" dirty="0"/>
          </a:p>
          <a:p>
            <a:r>
              <a:rPr lang="en-US" dirty="0" smtClean="0"/>
              <a:t>With 2 odd looking tests removed: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Lab G engines still differ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Oil 544 &lt; 1010-1 &amp; 542-2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624" y="1786479"/>
            <a:ext cx="3815334" cy="3652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624" y="914400"/>
            <a:ext cx="1744158" cy="872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624" y="5438911"/>
            <a:ext cx="3084576" cy="12192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8896" y="3505199"/>
            <a:ext cx="3921062" cy="1074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Engine Hours Effect by Engine</a:t>
            </a:r>
          </a:p>
          <a:p>
            <a:r>
              <a:rPr lang="en-US" sz="3200" dirty="0" smtClean="0"/>
              <a:t>VID vs. VIE comparison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49" y="228600"/>
            <a:ext cx="7772400" cy="1143000"/>
          </a:xfrm>
        </p:spPr>
        <p:txBody>
          <a:bodyPr/>
          <a:lstStyle/>
          <a:p>
            <a:r>
              <a:rPr lang="en-US" dirty="0" smtClean="0"/>
              <a:t>Data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53 VIE valid matrix tests</a:t>
            </a:r>
          </a:p>
          <a:p>
            <a:r>
              <a:rPr lang="en-US" dirty="0" smtClean="0"/>
              <a:t>572 VID test results</a:t>
            </a:r>
          </a:p>
          <a:p>
            <a:pPr lvl="1"/>
            <a:r>
              <a:rPr lang="en-US" dirty="0" smtClean="0"/>
              <a:t>LTMS file; test results through 5-6-16</a:t>
            </a:r>
          </a:p>
          <a:p>
            <a:pPr lvl="1"/>
            <a:r>
              <a:rPr lang="en-US" dirty="0" smtClean="0"/>
              <a:t>Validity codes AC, AO, OC, OO</a:t>
            </a:r>
          </a:p>
          <a:p>
            <a:pPr lvl="1"/>
            <a:r>
              <a:rPr lang="en-US" dirty="0" smtClean="0"/>
              <a:t>These data include 118 unique engines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95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895600" y="3733800"/>
          <a:ext cx="2387600" cy="2476500"/>
        </p:xfrm>
        <a:graphic>
          <a:graphicData uri="http://schemas.openxmlformats.org/drawingml/2006/table">
            <a:tbl>
              <a:tblPr/>
              <a:tblGrid>
                <a:gridCol w="1179531"/>
                <a:gridCol w="120806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Results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Engines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1200" y="41910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example, there are 37 engines each with 4 reference test results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05400" y="45720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1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04775"/>
            <a:ext cx="7772400" cy="7334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VIE FEI1 residuals vs.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7772400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R</a:t>
            </a:r>
            <a:r>
              <a:rPr lang="en-US" dirty="0" smtClean="0"/>
              <a:t>esiduals </a:t>
            </a:r>
            <a:r>
              <a:rPr lang="en-US" dirty="0"/>
              <a:t>are from modeling FEI1_OR </a:t>
            </a:r>
            <a:r>
              <a:rPr lang="en-US" dirty="0" smtClean="0"/>
              <a:t>vs. oil, lab, engine(lab)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96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1333500"/>
            <a:ext cx="6081493" cy="428625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172200" y="2183558"/>
          <a:ext cx="2527300" cy="1714500"/>
        </p:xfrm>
        <a:graphic>
          <a:graphicData uri="http://schemas.openxmlformats.org/drawingml/2006/table">
            <a:tbl>
              <a:tblPr/>
              <a:tblGrid>
                <a:gridCol w="1016000"/>
                <a:gridCol w="15113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LabStandEngine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ln(ENGHOURS) Estimate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1 128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-0.23823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2 103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0.14865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 1 123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-0.59689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 3 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 2 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 2 136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 1 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-0.17904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 2 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-0.45233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711950" y="4590953"/>
            <a:ext cx="1447800" cy="2752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200" y="4954471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Histogram of Engine Hours estimates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75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04775"/>
            <a:ext cx="7772400" cy="7334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VID FEI1 residuals vs.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7772400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R</a:t>
            </a:r>
            <a:r>
              <a:rPr lang="en-US" dirty="0" smtClean="0"/>
              <a:t>esiduals </a:t>
            </a:r>
            <a:r>
              <a:rPr lang="en-US" dirty="0"/>
              <a:t>are from modeling </a:t>
            </a:r>
            <a:r>
              <a:rPr lang="en-US" dirty="0" smtClean="0"/>
              <a:t>FEI1_OR </a:t>
            </a:r>
            <a:r>
              <a:rPr lang="en-US" dirty="0"/>
              <a:t>vs. oil</a:t>
            </a:r>
            <a:r>
              <a:rPr lang="en-US" dirty="0" smtClean="0"/>
              <a:t>, lab, engine(lab)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97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88299" y="1679385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Histogram of Engine Hours estimates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4163892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There are 116 estimates; one for each engine.</a:t>
            </a:r>
          </a:p>
          <a:p>
            <a:pPr algn="ctr"/>
            <a:r>
              <a:rPr lang="en-US" dirty="0" smtClean="0"/>
              <a:t>Engines with 1 reference result don’t have an engine hours estimate.</a:t>
            </a:r>
          </a:p>
          <a:p>
            <a:pPr algn="ctr"/>
            <a:r>
              <a:rPr lang="en-US" dirty="0" smtClean="0"/>
              <a:t>Most VID estimates range from 0.2976 to -0.4854; </a:t>
            </a:r>
            <a:br>
              <a:rPr lang="en-US" dirty="0" smtClean="0"/>
            </a:br>
            <a:r>
              <a:rPr lang="en-US" dirty="0" smtClean="0"/>
              <a:t>VIE estimate range from (0.1487 to -0.9512)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Range of estimates are similar between VID and VIE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381231" y="1144042"/>
            <a:ext cx="2014538" cy="385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1"/>
            <a:ext cx="6431617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04775"/>
            <a:ext cx="7772400" cy="7334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VIE FEI2 residuals vs.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7772400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R</a:t>
            </a:r>
            <a:r>
              <a:rPr lang="en-US" dirty="0" smtClean="0"/>
              <a:t>esiduals are </a:t>
            </a:r>
            <a:r>
              <a:rPr lang="en-US" dirty="0"/>
              <a:t>from modeling </a:t>
            </a:r>
            <a:r>
              <a:rPr lang="en-US" dirty="0" smtClean="0"/>
              <a:t>FEI2_OR </a:t>
            </a:r>
            <a:r>
              <a:rPr lang="en-US" dirty="0"/>
              <a:t>vs. oil</a:t>
            </a:r>
            <a:r>
              <a:rPr lang="en-US" dirty="0" smtClean="0"/>
              <a:t>, lab, engine(lab)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98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1200" y="4954471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Histogram of Engine Hours estimates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248400" y="2250968"/>
          <a:ext cx="2527300" cy="1714500"/>
        </p:xfrm>
        <a:graphic>
          <a:graphicData uri="http://schemas.openxmlformats.org/drawingml/2006/table">
            <a:tbl>
              <a:tblPr/>
              <a:tblGrid>
                <a:gridCol w="1016000"/>
                <a:gridCol w="15113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LabStandEngine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ln(ENGHOURS) Estimate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1 128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2 103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-0.3338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 1 123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-0.8852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 3 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 2 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 2 136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 1 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 2 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-0.7884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797675" y="4584483"/>
            <a:ext cx="14287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04775"/>
            <a:ext cx="7772400" cy="7334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VID FEI2 residuals vs.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7772400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R</a:t>
            </a:r>
            <a:r>
              <a:rPr lang="en-US" dirty="0" smtClean="0"/>
              <a:t>esiduals are from modeling FEI2_OR </a:t>
            </a:r>
            <a:r>
              <a:rPr lang="en-US" dirty="0"/>
              <a:t>vs. oil</a:t>
            </a:r>
            <a:r>
              <a:rPr lang="en-US" dirty="0" smtClean="0"/>
              <a:t>, lab, engine(lab)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2EA-84BD-494E-A61A-822CA488E5DD}" type="slidenum">
              <a:rPr lang="en-US" smtClean="0"/>
              <a:t>99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88299" y="1679385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Histogram of Engine Hours estimates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4163892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There are 116 estimates; one for each engine.</a:t>
            </a:r>
          </a:p>
          <a:p>
            <a:pPr algn="ctr"/>
            <a:r>
              <a:rPr lang="en-US" dirty="0" smtClean="0"/>
              <a:t>Engines with 1 reference result don’t have an engine hours estimate.</a:t>
            </a:r>
          </a:p>
          <a:p>
            <a:pPr algn="ctr"/>
            <a:r>
              <a:rPr lang="en-US" dirty="0" smtClean="0"/>
              <a:t>Most VID estimates range from 0.3155 to -0.5829; </a:t>
            </a:r>
            <a:br>
              <a:rPr lang="en-US" dirty="0" smtClean="0"/>
            </a:br>
            <a:r>
              <a:rPr lang="en-US" dirty="0" smtClean="0"/>
              <a:t>VIE estimate range from (0.0234 to -0.8852)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Range of estimates are similar between VID and VIE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411683" y="1017585"/>
            <a:ext cx="21560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67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9500</TotalTime>
  <Words>4894</Words>
  <Application>Microsoft Office PowerPoint</Application>
  <PresentationFormat>On-screen Show (4:3)</PresentationFormat>
  <Paragraphs>980</Paragraphs>
  <Slides>99</Slides>
  <Notes>99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Equity</vt:lpstr>
      <vt:lpstr>VIE Precision Matrix Analysis</vt:lpstr>
      <vt:lpstr>Statistics Group</vt:lpstr>
      <vt:lpstr>VIE Analysis Check List – Answers to SP Questions</vt:lpstr>
      <vt:lpstr>Executive Summary</vt:lpstr>
      <vt:lpstr>Executive Summary</vt:lpstr>
      <vt:lpstr>Agenda</vt:lpstr>
      <vt:lpstr>Agenda</vt:lpstr>
      <vt:lpstr>Review PM Data for Analysis</vt:lpstr>
      <vt:lpstr>Review PM Data for Analysis</vt:lpstr>
      <vt:lpstr>Review PM Data for Analysis</vt:lpstr>
      <vt:lpstr>Agenda</vt:lpstr>
      <vt:lpstr>Evaluating Baseline Weight Scenarios</vt:lpstr>
      <vt:lpstr>Evaluating Baseline Weight Scenarios</vt:lpstr>
      <vt:lpstr>Evaluating Baseline Weight Scenarios</vt:lpstr>
      <vt:lpstr>BL Shift</vt:lpstr>
      <vt:lpstr>BLB-BLA Shift by Engine</vt:lpstr>
      <vt:lpstr>Agenda</vt:lpstr>
      <vt:lpstr>Evaluating Alternatives for Engine Hour Adjustment</vt:lpstr>
      <vt:lpstr>Evaluating Alternatives for Engine Hour Adjustment</vt:lpstr>
      <vt:lpstr>Evaluating Alternatives for Engine Hour Adjustment</vt:lpstr>
      <vt:lpstr>Evaluating Alternatives for Engine Hour Adjustment</vt:lpstr>
      <vt:lpstr>Evaluating Alternatives for Engine Hour Adjustment</vt:lpstr>
      <vt:lpstr>Evaluating Alternatives for Engine Hour Adjustment</vt:lpstr>
      <vt:lpstr>Evaluating Alternatives for Engine Hour Adjustment</vt:lpstr>
      <vt:lpstr>Evaluating Alternatives for Engine Hour Adjustment</vt:lpstr>
      <vt:lpstr>Agenda</vt:lpstr>
      <vt:lpstr>Analyzing PM Data</vt:lpstr>
      <vt:lpstr>Analyzing PM Data (FEI1 – LnEngHr Model)</vt:lpstr>
      <vt:lpstr>Analyzing PM Data (FEI1 – LnEngHr Model)</vt:lpstr>
      <vt:lpstr>PowerPoint Presentation</vt:lpstr>
      <vt:lpstr>Analyzing PM Data (FEI1 – LnEngHr Model)</vt:lpstr>
      <vt:lpstr>Analyzing PM Data (FEI1 – LnEngHr Model)</vt:lpstr>
      <vt:lpstr>Analyzing PM Data (FEI1 – LnEngHr Model)</vt:lpstr>
      <vt:lpstr>Analyzing PM Data (FEI1 – LnEngHr Model)</vt:lpstr>
      <vt:lpstr>Analyzing PM Data (FEI1 – LnEngHr Model)</vt:lpstr>
      <vt:lpstr>FEI1 Precision (LnEngHr Model)</vt:lpstr>
      <vt:lpstr>FEI1 Precision (LnEngHr Model)</vt:lpstr>
      <vt:lpstr>Agenda</vt:lpstr>
      <vt:lpstr>Analyzing PM Data (FEI1 – Ice Hockey Stick Model)</vt:lpstr>
      <vt:lpstr>Analyzing PM Data (FEI1 – Ice Hockey Stick Model)</vt:lpstr>
      <vt:lpstr>Analyzing PM Data (FEI1 – Ice Hockey Stick Model)</vt:lpstr>
      <vt:lpstr>Analyzing PM Data (FEI1 – Ice Hockey Stick Model)</vt:lpstr>
      <vt:lpstr>Analyzing PM Data (FEI1 – Ice Hockey Stick Model)</vt:lpstr>
      <vt:lpstr>FEI1 Precision (IHS Model)</vt:lpstr>
      <vt:lpstr>FEI1 Precision (IHS Model)</vt:lpstr>
      <vt:lpstr>Agenda</vt:lpstr>
      <vt:lpstr>Analyzing PM Data</vt:lpstr>
      <vt:lpstr>Analyzing PM Data (FEI2 – LnEngHr Model)</vt:lpstr>
      <vt:lpstr>Analyzing PM Data (FEI2 – LnEngHr Model)</vt:lpstr>
      <vt:lpstr>PowerPoint Presentation</vt:lpstr>
      <vt:lpstr>Analyzing PM Data (FEI2 – LnEngHr Model)</vt:lpstr>
      <vt:lpstr>Analyzing PM Data (FEI2 – LnEngHr Model)</vt:lpstr>
      <vt:lpstr>Analyzing PM Data (FEI2 – LnEngHr Model)</vt:lpstr>
      <vt:lpstr>Analyzing PM Data (FEI2 – LnEngHr Model)</vt:lpstr>
      <vt:lpstr>FEI2 Precision (LnEngHr Model)</vt:lpstr>
      <vt:lpstr>FEI2 Precision (LnEngHr Model)</vt:lpstr>
      <vt:lpstr>Agenda</vt:lpstr>
      <vt:lpstr>Analyzing PM Data (FEI2 – Ice Hockey Stick Model)</vt:lpstr>
      <vt:lpstr>Analyzing PM Data (FEI2 – Ice Hockey Stick Model)</vt:lpstr>
      <vt:lpstr>Analyzing PM Data (FEI2 – Ice Hockey Stick Model)</vt:lpstr>
      <vt:lpstr>Analyzing PM Data (FEI2 – Ice Hockey Stick Model)</vt:lpstr>
      <vt:lpstr>FEI2 Precision (IHS Model)</vt:lpstr>
      <vt:lpstr>FEI2 Precision (IHS Model)</vt:lpstr>
      <vt:lpstr>Agenda</vt:lpstr>
      <vt:lpstr>Comparing VIE Precision and Oil Discrimination with other Tests</vt:lpstr>
      <vt:lpstr>Comparing VIE Precision and Oil Discrimination with other Tests</vt:lpstr>
      <vt:lpstr>Next Steps</vt:lpstr>
      <vt:lpstr>Appendix A</vt:lpstr>
      <vt:lpstr>Evaluating Alternatives for FEI1 Engine Hour Adjustment</vt:lpstr>
      <vt:lpstr>Evaluating Alternatives for FEI1 Engine Hour Adjustment</vt:lpstr>
      <vt:lpstr>Evaluating Alternatives for FEI1 Engine Hour Adjustment</vt:lpstr>
      <vt:lpstr>Evaluating Alternatives for FEI1 Engine Hour Adjustment</vt:lpstr>
      <vt:lpstr>Evaluating FEI2 Eng Hour Adjustment</vt:lpstr>
      <vt:lpstr>Evaluating Alternatives for FEI2 Engine Hour Adjustment</vt:lpstr>
      <vt:lpstr>Evaluating Alternatives for FEI2 Engine Hour Adjustment</vt:lpstr>
      <vt:lpstr>Evaluating Alternatives for FEI2 Engine Hour Adjustment</vt:lpstr>
      <vt:lpstr>Evaluating Alternatives for FEI2 Engine Hour Adjustment</vt:lpstr>
      <vt:lpstr>Appendix B</vt:lpstr>
      <vt:lpstr>Outliers (included in analysis) Model: Oil, Lab, Engine(Lab), LnEngHr</vt:lpstr>
      <vt:lpstr>Correlation Model: Oil, Lab, Engine(Lab), LnEngHr</vt:lpstr>
      <vt:lpstr>Appendix C</vt:lpstr>
      <vt:lpstr>Analyzing PM Data (FEI1 – LnEngHr Model)</vt:lpstr>
      <vt:lpstr>Analyzing PM Data (FEI1 – LnEngHr Model)</vt:lpstr>
      <vt:lpstr>Analyzing PM Data (FEI1 – LnEngHr Model)</vt:lpstr>
      <vt:lpstr>Analyzing PM Data (FEI1 – LnEngHr Model)</vt:lpstr>
      <vt:lpstr>Analyzing PM Data (FEI1 – LnEngHr Model)</vt:lpstr>
      <vt:lpstr>Analyzing PM Data (FEI2 – LnEngHr Model)</vt:lpstr>
      <vt:lpstr>Analyzing PM Data (FEI1 – Ice Hockey Stick Model)</vt:lpstr>
      <vt:lpstr>Analyzing PM Data (FEI1 – Ice Hockey Stick Model)</vt:lpstr>
      <vt:lpstr>Analyzing PM Data (FEI1 – Ice Hockey Stick Model)</vt:lpstr>
      <vt:lpstr>Analyzing PM Data (FEI1 – Ice Hockey Stick Model)</vt:lpstr>
      <vt:lpstr>Analyzing PM Data (FEI1 – Ice Hockey Stick Model)</vt:lpstr>
      <vt:lpstr>Analyzing PM Data (FEI2 – Ice Hockey Stick Model)</vt:lpstr>
      <vt:lpstr>Appendix D</vt:lpstr>
      <vt:lpstr>Data Considered</vt:lpstr>
      <vt:lpstr>VIE FEI1 residuals vs. hours</vt:lpstr>
      <vt:lpstr>VID FEI1 residuals vs. hours</vt:lpstr>
      <vt:lpstr>VIE FEI2 residuals vs. hours</vt:lpstr>
      <vt:lpstr>VID FEI2 residuals vs. hours</vt:lpstr>
    </vt:vector>
  </TitlesOfParts>
  <Company>New Market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VIF Stage 1 Data Review</dc:title>
  <dc:creator>Dvorak, Todd</dc:creator>
  <cp:lastModifiedBy>Josephine Martinez</cp:lastModifiedBy>
  <cp:revision>318</cp:revision>
  <dcterms:created xsi:type="dcterms:W3CDTF">2016-02-22T19:30:53Z</dcterms:created>
  <dcterms:modified xsi:type="dcterms:W3CDTF">2016-05-16T21:11:34Z</dcterms:modified>
</cp:coreProperties>
</file>