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74" r:id="rId6"/>
    <p:sldId id="27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7" r:id="rId15"/>
  </p:sldIdLst>
  <p:sldSz cx="9906000" cy="6858000" type="A4"/>
  <p:notesSz cx="7010400" cy="92964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80808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AA"/>
    <a:srgbClr val="474747"/>
    <a:srgbClr val="FF00FF"/>
    <a:srgbClr val="6EA20A"/>
    <a:srgbClr val="8E7E75"/>
    <a:srgbClr val="009DD9"/>
    <a:srgbClr val="BFE9F5"/>
    <a:srgbClr val="545454"/>
    <a:srgbClr val="5555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テーマ スタイル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4" autoAdjust="0"/>
    <p:restoredTop sz="94660"/>
  </p:normalViewPr>
  <p:slideViewPr>
    <p:cSldViewPr snapToGrid="0">
      <p:cViewPr>
        <p:scale>
          <a:sx n="87" d="100"/>
          <a:sy n="87" d="100"/>
        </p:scale>
        <p:origin x="-78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DF9D48EA-A530-4A59-90FB-C91AF47419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221"/>
            <a:ext cx="5140960" cy="418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960"/>
            <a:ext cx="3037840" cy="46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B5520704-621E-4DAB-80D3-29464DF600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9E97D-F0EF-4BF6-8DD9-4E4A8AD48197}" type="slidenum">
              <a:rPr lang="en-US"/>
              <a:pPr/>
              <a:t>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221"/>
            <a:ext cx="5140960" cy="418451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Notes go here.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8588" y="1828800"/>
            <a:ext cx="4953000" cy="1828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8588" y="3841750"/>
            <a:ext cx="7677150" cy="24479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2000" b="1"/>
            </a:lvl1pPr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6350" y="1651000"/>
            <a:ext cx="9899650" cy="87313"/>
          </a:xfrm>
          <a:prstGeom prst="rect">
            <a:avLst/>
          </a:prstGeom>
          <a:solidFill>
            <a:srgbClr val="009DD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2131" name="Picture 35" descr="Chevron_Oronite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376238"/>
            <a:ext cx="296227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ronite_Tagline_Only_register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71875" y="6444406"/>
            <a:ext cx="3040213" cy="195702"/>
          </a:xfrm>
          <a:prstGeom prst="rect">
            <a:avLst/>
          </a:prstGeom>
        </p:spPr>
      </p:pic>
      <p:sp>
        <p:nvSpPr>
          <p:cNvPr id="10" name="Text Box 34"/>
          <p:cNvSpPr txBox="1">
            <a:spLocks noChangeArrowheads="1"/>
          </p:cNvSpPr>
          <p:nvPr userDrawn="1"/>
        </p:nvSpPr>
        <p:spPr bwMode="black">
          <a:xfrm>
            <a:off x="288003" y="6594393"/>
            <a:ext cx="453164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1pPr>
            <a:lvl2pPr marL="742950" indent="-28575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kern="120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© 2012</a:t>
            </a:r>
            <a:r>
              <a:rPr lang="en-US" sz="700" kern="1200" baseline="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 </a:t>
            </a:r>
            <a:r>
              <a:rPr lang="en-US" sz="700" kern="120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Chevron Oronite Company LLC. All rights reserved.</a:t>
            </a:r>
            <a:r>
              <a:rPr lang="en-US" sz="700" kern="1200" baseline="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 </a:t>
            </a:r>
            <a:endParaRPr lang="en-US" sz="700" b="0" dirty="0" smtClean="0">
              <a:solidFill>
                <a:schemeClr val="tx1"/>
              </a:solidFill>
              <a:latin typeface="Palatino"/>
              <a:cs typeface="Palatin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8425"/>
            <a:ext cx="9132888" cy="80645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8425"/>
            <a:ext cx="9132888" cy="80645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/>
          <a:p>
            <a:r>
              <a:rPr lang="en-US" altLang="ja-JP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98425"/>
            <a:ext cx="9132888" cy="806450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81" y="181609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24" y="4299859"/>
            <a:ext cx="8420100" cy="68579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003300"/>
            <a:ext cx="4489450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75" y="1003300"/>
            <a:ext cx="4491038" cy="5054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ja-JP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4888" y="98425"/>
            <a:ext cx="2282825" cy="595947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98425"/>
            <a:ext cx="6697663" cy="5959475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98425"/>
            <a:ext cx="91328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003300"/>
            <a:ext cx="9132888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628650" y="901700"/>
            <a:ext cx="9009063" cy="0"/>
          </a:xfrm>
          <a:prstGeom prst="line">
            <a:avLst/>
          </a:prstGeom>
          <a:noFill/>
          <a:ln w="25400">
            <a:solidFill>
              <a:srgbClr val="0050AA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962275" y="6273800"/>
            <a:ext cx="4691063" cy="95250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6513513"/>
            <a:ext cx="990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4" tIns="47892" rIns="95784" bIns="47892"/>
          <a:lstStyle/>
          <a:p>
            <a:pPr algn="ctr" defTabSz="957263"/>
            <a:fld id="{83B5CCF6-0651-47F4-A09E-240314F5F1FE}" type="slidenum">
              <a:rPr lang="en-US" sz="800"/>
              <a:pPr algn="ctr" defTabSz="957263"/>
              <a:t>‹#›</a:t>
            </a:fld>
            <a:endParaRPr lang="en-US" sz="800"/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0" y="6270625"/>
            <a:ext cx="461963" cy="87313"/>
          </a:xfrm>
          <a:prstGeom prst="rect">
            <a:avLst/>
          </a:prstGeom>
          <a:solidFill>
            <a:srgbClr val="0050AA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60363" y="6191250"/>
            <a:ext cx="26971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85" name="Picture 61" descr="Chevron_Oronite_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00988" y="6130925"/>
            <a:ext cx="17383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Oronite_Tagline_Only_registere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41187" y="6248454"/>
            <a:ext cx="2310870" cy="148753"/>
          </a:xfrm>
          <a:prstGeom prst="rect">
            <a:avLst/>
          </a:prstGeom>
        </p:spPr>
      </p:pic>
      <p:sp>
        <p:nvSpPr>
          <p:cNvPr id="13" name="Text Box 34"/>
          <p:cNvSpPr txBox="1">
            <a:spLocks noChangeArrowheads="1"/>
          </p:cNvSpPr>
          <p:nvPr/>
        </p:nvSpPr>
        <p:spPr bwMode="black">
          <a:xfrm>
            <a:off x="259428" y="6584868"/>
            <a:ext cx="4531647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1pPr>
            <a:lvl2pPr marL="742950" indent="-28575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57263"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80808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kern="120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© 2012 Chevron Oronite Company LLC. All rights reserved.</a:t>
            </a:r>
            <a:r>
              <a:rPr lang="en-US" sz="700" kern="1200" baseline="0" dirty="0" smtClean="0">
                <a:solidFill>
                  <a:srgbClr val="080808"/>
                </a:solidFill>
                <a:latin typeface="Verdana" charset="0"/>
                <a:ea typeface="ＭＳ Ｐゴシック" charset="0"/>
                <a:cs typeface="+mn-cs"/>
              </a:rPr>
              <a:t> </a:t>
            </a:r>
            <a:endParaRPr lang="en-US" sz="700" b="0" dirty="0" smtClean="0">
              <a:solidFill>
                <a:schemeClr val="tx1"/>
              </a:solidFill>
              <a:latin typeface="Palatino"/>
              <a:cs typeface="Palatin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kumimoji="1" sz="2500" b="1">
          <a:solidFill>
            <a:srgbClr val="0050AA"/>
          </a:solidFill>
          <a:latin typeface="Verdana" pitchFamily="34" charset="0"/>
        </a:defRPr>
      </a:lvl9pPr>
    </p:titleStyle>
    <p:bodyStyle>
      <a:lvl1pPr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tabLst>
          <a:tab pos="414338" algn="l"/>
          <a:tab pos="895350" algn="l"/>
          <a:tab pos="1439863" algn="l"/>
          <a:tab pos="1917700" algn="l"/>
        </a:tabLst>
        <a:defRPr kumimoji="1" sz="2300">
          <a:solidFill>
            <a:srgbClr val="080808"/>
          </a:solidFill>
          <a:latin typeface="+mn-lt"/>
          <a:ea typeface="+mn-ea"/>
          <a:cs typeface="+mn-cs"/>
        </a:defRPr>
      </a:lvl1pPr>
      <a:lvl2pPr marL="414338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F46D1F"/>
        </a:buClr>
        <a:buFont typeface="Wingdings" pitchFamily="2" charset="2"/>
        <a:buChar char="n"/>
        <a:tabLst>
          <a:tab pos="414338" algn="l"/>
          <a:tab pos="895350" algn="l"/>
          <a:tab pos="1439863" algn="l"/>
          <a:tab pos="1917700" algn="l"/>
        </a:tabLst>
        <a:defRPr kumimoji="1" sz="2300">
          <a:solidFill>
            <a:srgbClr val="080808"/>
          </a:solidFill>
          <a:latin typeface="+mn-lt"/>
        </a:defRPr>
      </a:lvl2pPr>
      <a:lvl3pPr marL="895350" indent="-295275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0050AA"/>
        </a:buClr>
        <a:buSzPct val="90000"/>
        <a:buFont typeface="Wingdings" pitchFamily="2" charset="2"/>
        <a:buChar char="l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3pPr>
      <a:lvl4pPr marL="1439863" indent="-306388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6EA20A"/>
        </a:buClr>
        <a:buFont typeface="Wingdings 3" pitchFamily="18" charset="2"/>
        <a:buChar char="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4pPr>
      <a:lvl5pPr marL="19177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5pPr>
      <a:lvl6pPr marL="23749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6pPr>
      <a:lvl7pPr marL="28321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7pPr>
      <a:lvl8pPr marL="32893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8pPr>
      <a:lvl9pPr marL="3746500" indent="-304800" algn="l" defTabSz="957263" rtl="0" eaLnBrk="1" fontAlgn="base" hangingPunct="1">
        <a:lnSpc>
          <a:spcPct val="120000"/>
        </a:lnSpc>
        <a:spcBef>
          <a:spcPct val="0"/>
        </a:spcBef>
        <a:spcAft>
          <a:spcPct val="50000"/>
        </a:spcAft>
        <a:buClr>
          <a:srgbClr val="8E7E75"/>
        </a:buClr>
        <a:buFont typeface="Wingdings" pitchFamily="2" charset="2"/>
        <a:buChar char=""/>
        <a:tabLst>
          <a:tab pos="414338" algn="l"/>
          <a:tab pos="895350" algn="l"/>
          <a:tab pos="1439863" algn="l"/>
          <a:tab pos="1917700" algn="l"/>
        </a:tabLst>
        <a:defRPr kumimoji="1" sz="21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868" y="1844040"/>
            <a:ext cx="4953000" cy="1828800"/>
          </a:xfrm>
        </p:spPr>
        <p:txBody>
          <a:bodyPr/>
          <a:lstStyle/>
          <a:p>
            <a:r>
              <a:rPr lang="en-US" altLang="ja-JP" sz="2800" dirty="0" smtClean="0">
                <a:ea typeface="ＭＳ Ｐゴシック" pitchFamily="50" charset="-128"/>
              </a:rPr>
              <a:t/>
            </a:r>
            <a:br>
              <a:rPr lang="en-US" altLang="ja-JP" sz="2800" dirty="0" smtClean="0">
                <a:ea typeface="ＭＳ Ｐゴシック" pitchFamily="50" charset="-128"/>
              </a:rPr>
            </a:b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768" y="4245610"/>
            <a:ext cx="7677150" cy="2447925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50" charset="-128"/>
              </a:rPr>
              <a:t>May 11, 2012</a:t>
            </a:r>
          </a:p>
          <a:p>
            <a:r>
              <a:rPr lang="en-US" altLang="ja-JP" dirty="0" smtClean="0">
                <a:ea typeface="ＭＳ Ｐゴシック" pitchFamily="50" charset="-128"/>
              </a:rPr>
              <a:t>Presented to Mack Surveillance Panel</a:t>
            </a:r>
          </a:p>
          <a:p>
            <a:endParaRPr lang="en-US" altLang="ja-JP" dirty="0" smtClean="0">
              <a:ea typeface="ＭＳ Ｐゴシック" pitchFamily="50" charset="-128"/>
            </a:endParaRPr>
          </a:p>
          <a:p>
            <a:endParaRPr lang="en-US" altLang="ja-JP" dirty="0" smtClean="0">
              <a:ea typeface="ＭＳ Ｐゴシック" pitchFamily="50" charset="-128"/>
            </a:endParaRPr>
          </a:p>
          <a:p>
            <a:endParaRPr 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318259" y="2475385"/>
            <a:ext cx="7289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/>
              <a:t>Mack T-12 </a:t>
            </a:r>
          </a:p>
          <a:p>
            <a:r>
              <a:rPr lang="en-US" altLang="ja-JP" sz="3200" b="1" dirty="0" smtClean="0"/>
              <a:t>Industry Correction Factors</a:t>
            </a:r>
          </a:p>
          <a:p>
            <a:r>
              <a:rPr lang="en-US" altLang="ja-JP" sz="3200" b="1" dirty="0" smtClean="0"/>
              <a:t>Revisited</a:t>
            </a:r>
            <a:endParaRPr lang="ja-JP" altLang="en-US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D1A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Correction Factors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24745" y="1066134"/>
          <a:ext cx="5637119" cy="5084294"/>
        </p:xfrm>
        <a:graphic>
          <a:graphicData uri="http://schemas.openxmlformats.org/drawingml/2006/table">
            <a:tbl>
              <a:tblPr/>
              <a:tblGrid>
                <a:gridCol w="714968"/>
                <a:gridCol w="737211"/>
                <a:gridCol w="444869"/>
                <a:gridCol w="600572"/>
                <a:gridCol w="546552"/>
                <a:gridCol w="406737"/>
                <a:gridCol w="546552"/>
                <a:gridCol w="483000"/>
                <a:gridCol w="610106"/>
                <a:gridCol w="546552"/>
              </a:tblGrid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AC09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AC09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AC09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AC09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TRNDPB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ALW_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ATRWL_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TRNOC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TRNDPB2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MRV100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Current Average </a:t>
                      </a: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(4/5/2011)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C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3.2556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4.2718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2.0538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11790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-- 4 tests for Pb, 8 for others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11736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icf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original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15.1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4.083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2.251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icf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Update? Average </a:t>
                      </a: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(5/19/2011)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3.3630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19.4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4.2925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2.2774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AC090"/>
                          </a:solidFill>
                          <a:latin typeface="Calibri"/>
                        </a:rPr>
                        <a:t>11802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-- 7 tests for Pb, 11 for others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11736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icf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6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Update Again? Average </a:t>
                      </a: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(today)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3.443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4.256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2.362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11680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-- 10 most recent tests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74807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74807"/>
                          </a:solidFill>
                          <a:latin typeface="Calibri"/>
                        </a:rPr>
                        <a:t>11922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11736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icf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74807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974807"/>
                          </a:solidFill>
                          <a:latin typeface="Calibri"/>
                        </a:rPr>
                        <a:t>0.98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CD5B4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FCD5B4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6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Update Again? Average </a:t>
                      </a:r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(today)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3.264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4.129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11256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-- 17 tests for Pb, 21 for others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CD5B4"/>
                          </a:solidFill>
                          <a:latin typeface="Calibri"/>
                        </a:rPr>
                        <a:t>11744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3.106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4.093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2.125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11736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icf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1.04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9740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CD5B4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9172" marR="9172" marT="9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</a:tbl>
          </a:graphicData>
        </a:graphic>
      </p:graphicFrame>
      <p:sp>
        <p:nvSpPr>
          <p:cNvPr id="9" name="Left Arrow 8"/>
          <p:cNvSpPr/>
          <p:nvPr/>
        </p:nvSpPr>
        <p:spPr bwMode="auto">
          <a:xfrm>
            <a:off x="7717971" y="4397830"/>
            <a:ext cx="370115" cy="174171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57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2773" y="4234558"/>
            <a:ext cx="1394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proposal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ten additional chartable reference tests since the last correction factor update.</a:t>
            </a:r>
          </a:p>
          <a:p>
            <a:r>
              <a:rPr lang="en-US" dirty="0" smtClean="0"/>
              <a:t>We should base correction factors on improved (V2) principles but don’t have the patience for it right now.</a:t>
            </a:r>
          </a:p>
          <a:p>
            <a:r>
              <a:rPr lang="en-US" dirty="0" smtClean="0"/>
              <a:t>It looks like the most recent 10 tests are less scattered than previous tests with </a:t>
            </a:r>
            <a:r>
              <a:rPr lang="en-US" dirty="0" err="1" smtClean="0"/>
              <a:t>STxN</a:t>
            </a:r>
            <a:r>
              <a:rPr lang="en-US" dirty="0" smtClean="0"/>
              <a:t> hardware for leads, OC, and ALW.</a:t>
            </a:r>
          </a:p>
          <a:p>
            <a:r>
              <a:rPr lang="en-US" dirty="0" smtClean="0"/>
              <a:t>TRWL and MRV each has at least one questionable result in the last 10 tests.</a:t>
            </a:r>
          </a:p>
          <a:p>
            <a:r>
              <a:rPr lang="en-US" dirty="0" smtClean="0"/>
              <a:t>The proposed CF’s use the most recent tests but show calculations using all available tests for comparison.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Data</a:t>
            </a:r>
            <a:endParaRPr lang="en-US" dirty="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84525" y="1001475"/>
          <a:ext cx="9514645" cy="3993406"/>
        </p:xfrm>
        <a:graphic>
          <a:graphicData uri="http://schemas.openxmlformats.org/presentationml/2006/ole">
            <p:oleObj spid="_x0000_s31745" name="Worksheet" r:id="rId3" imgW="10029766" imgH="4200660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5057" y="5159824"/>
            <a:ext cx="9481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our last change to industry correction factors, we have accumulated 10 chartable reference tests.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B22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E14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580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13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DEE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58C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876300"/>
            <a:ext cx="9385300" cy="509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1" y="435424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STVN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8657" y="43541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STWN-&gt;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ronite2012">
  <a:themeElements>
    <a:clrScheme name="">
      <a:dk1>
        <a:srgbClr val="080808"/>
      </a:dk1>
      <a:lt1>
        <a:srgbClr val="FFFFFF"/>
      </a:lt1>
      <a:dk2>
        <a:srgbClr val="009DD9"/>
      </a:dk2>
      <a:lt2>
        <a:srgbClr val="808080"/>
      </a:lt2>
      <a:accent1>
        <a:srgbClr val="BFE9F5"/>
      </a:accent1>
      <a:accent2>
        <a:srgbClr val="0050AA"/>
      </a:accent2>
      <a:accent3>
        <a:srgbClr val="FFFFFF"/>
      </a:accent3>
      <a:accent4>
        <a:srgbClr val="060606"/>
      </a:accent4>
      <a:accent5>
        <a:srgbClr val="DCF2F9"/>
      </a:accent5>
      <a:accent6>
        <a:srgbClr val="00489A"/>
      </a:accent6>
      <a:hlink>
        <a:srgbClr val="009DD9"/>
      </a:hlink>
      <a:folHlink>
        <a:srgbClr val="009DD9"/>
      </a:folHlink>
    </a:clrScheme>
    <a:fontScheme name="COCGo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rgbClr val="080808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CGo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CGo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CGo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FBB1BDE89FB27C449A0E29AF421E31240100A8EFD83E70A3164987BF1D608A5462DB" ma:contentTypeVersion="2" ma:contentTypeDescription="Create a new document." ma:contentTypeScope="" ma:versionID="1120344da132a93c274194a87aaeb00c">
  <xsd:schema xmlns:xsd="http://www.w3.org/2001/XMLSchema" xmlns:xs="http://www.w3.org/2001/XMLSchema" xmlns:p="http://schemas.microsoft.com/office/2006/metadata/properties" xmlns:ns2="e6bb6fa4-9c23-4df5-9c72-0315fa8fef6d" xmlns:ns3="a47dab97-261d-47ca-8c77-7c858d5c5e10" targetNamespace="http://schemas.microsoft.com/office/2006/metadata/properties" ma:root="true" ma:fieldsID="43e77c370b8bedd97e868859946a7d56" ns2:_="" ns3:_="">
    <xsd:import namespace="e6bb6fa4-9c23-4df5-9c72-0315fa8fef6d"/>
    <xsd:import namespace="a47dab97-261d-47ca-8c77-7c858d5c5e10"/>
    <xsd:element name="properties">
      <xsd:complexType>
        <xsd:sequence>
          <xsd:element name="documentManagement">
            <xsd:complexType>
              <xsd:all>
                <xsd:element ref="ns2:IP_x0020_Classification"/>
                <xsd:element ref="ns2:Preservation_x0020_Order_x0020_Number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b6fa4-9c23-4df5-9c72-0315fa8fef6d" elementFormDefault="qualified">
    <xsd:import namespace="http://schemas.microsoft.com/office/2006/documentManagement/types"/>
    <xsd:import namespace="http://schemas.microsoft.com/office/infopath/2007/PartnerControls"/>
    <xsd:element name="IP_x0020_Classification" ma:index="8" ma:displayName="IP Classification" ma:default="Company Confidential" ma:description="Sensitivity of the information" ma:format="Dropdown" ma:internalName="IP_x0020_Classification">
      <xsd:simpleType>
        <xsd:restriction base="dms:Choice">
          <xsd:enumeration value="Public"/>
          <xsd:enumeration value="Company Confidential"/>
          <xsd:enumeration value="Confidential Restricted"/>
          <xsd:enumeration value="Classified"/>
        </xsd:restriction>
      </xsd:simpleType>
    </xsd:element>
    <xsd:element name="Preservation_x0020_Order_x0020_Numbers" ma:index="9" nillable="true" ma:displayName="Preservation Order Numbers" ma:description="Preservation Order Numbers, when issued by Legal, require that this item MUST NOT be deleted. Separate multiple preservation order numbers with commas." ma:internalName="Preservation_x0020_Order_x0020_Numb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dab97-261d-47ca-8c77-7c858d5c5e10" elementFormDefault="qualified">
    <xsd:import namespace="http://schemas.microsoft.com/office/2006/documentManagement/types"/>
    <xsd:import namespace="http://schemas.microsoft.com/office/infopath/2007/PartnerControls"/>
    <xsd:element name="Category" ma:index="10" nillable="true" ma:displayName="Category" ma:internalName="Category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reservation_x0020_Order_x0020_Numbers xmlns="e6bb6fa4-9c23-4df5-9c72-0315fa8fef6d" xsi:nil="true"/>
    <Category xmlns="a47dab97-261d-47ca-8c77-7c858d5c5e10">Templates</Category>
    <IP_x0020_Classification xmlns="e6bb6fa4-9c23-4df5-9c72-0315fa8fef6d">Company Confidential</IP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8E537D-D5AC-4EC1-9C24-1431E7159A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b6fa4-9c23-4df5-9c72-0315fa8fef6d"/>
    <ds:schemaRef ds:uri="a47dab97-261d-47ca-8c77-7c858d5c5e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3645DD-91EC-42A3-A14B-C5F4175A331A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6bb6fa4-9c23-4df5-9c72-0315fa8fef6d"/>
    <ds:schemaRef ds:uri="a47dab97-261d-47ca-8c77-7c858d5c5e10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2694B4-0A3B-4E23-A85B-B32C3EA8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oronite2012</Template>
  <TotalTime>300</TotalTime>
  <Words>331</Words>
  <Application>Microsoft Office PowerPoint</Application>
  <PresentationFormat>A4 Paper (210x297 mm)</PresentationFormat>
  <Paragraphs>154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oronite2012</vt:lpstr>
      <vt:lpstr>Microsoft Office Excel 97-2003 Worksheet</vt:lpstr>
      <vt:lpstr> </vt:lpstr>
      <vt:lpstr>Narrative</vt:lpstr>
      <vt:lpstr>Reference Data</vt:lpstr>
      <vt:lpstr>Slide 4</vt:lpstr>
      <vt:lpstr>Slide 5</vt:lpstr>
      <vt:lpstr>Slide 6</vt:lpstr>
      <vt:lpstr>Slide 7</vt:lpstr>
      <vt:lpstr>Slide 8</vt:lpstr>
      <vt:lpstr>Slide 9</vt:lpstr>
      <vt:lpstr>Slide 10</vt:lpstr>
      <vt:lpstr>Proposed Correction Factors</vt:lpstr>
    </vt:vector>
  </TitlesOfParts>
  <Company>Chevron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Jim Rutherford</dc:creator>
  <cp:lastModifiedBy>Jim Rutherford</cp:lastModifiedBy>
  <cp:revision>26</cp:revision>
  <cp:lastPrinted>2005-05-02T21:07:18Z</cp:lastPrinted>
  <dcterms:created xsi:type="dcterms:W3CDTF">2012-05-09T17:19:35Z</dcterms:created>
  <dcterms:modified xsi:type="dcterms:W3CDTF">2012-05-09T22:20:31Z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0x010100FBB1BDE89FB27C449A0E29AF421E31240100A8EFD83E70A3164987BF1D608A5462DB</vt:lpwstr>
  </property>
  <property fmtid="{D5CDD505-2E9C-101B-9397-08002B2CF9AE}" pid="3" name="Order">
    <vt:r8>600</vt:r8>
  </property>
</Properties>
</file>