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39" r:id="rId2"/>
    <p:sldId id="347" r:id="rId3"/>
    <p:sldId id="349" r:id="rId4"/>
    <p:sldId id="348" r:id="rId5"/>
    <p:sldId id="338" r:id="rId6"/>
    <p:sldId id="340" r:id="rId7"/>
    <p:sldId id="341" r:id="rId8"/>
    <p:sldId id="343" r:id="rId9"/>
    <p:sldId id="342" r:id="rId10"/>
    <p:sldId id="35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5">
          <p15:clr>
            <a:srgbClr val="A4A3A4"/>
          </p15:clr>
        </p15:guide>
        <p15:guide id="2" orient="horz" pos="142">
          <p15:clr>
            <a:srgbClr val="A4A3A4"/>
          </p15:clr>
        </p15:guide>
        <p15:guide id="3" orient="horz" pos="2061">
          <p15:clr>
            <a:srgbClr val="A4A3A4"/>
          </p15:clr>
        </p15:guide>
        <p15:guide id="4" orient="horz" pos="4248">
          <p15:clr>
            <a:srgbClr val="A4A3A4"/>
          </p15:clr>
        </p15:guide>
        <p15:guide id="5" orient="horz" pos="1163">
          <p15:clr>
            <a:srgbClr val="A4A3A4"/>
          </p15:clr>
        </p15:guide>
        <p15:guide id="6" pos="2880">
          <p15:clr>
            <a:srgbClr val="A4A3A4"/>
          </p15:clr>
        </p15:guide>
        <p15:guide id="7" pos="5681">
          <p15:clr>
            <a:srgbClr val="A4A3A4"/>
          </p15:clr>
        </p15:guide>
        <p15:guide id="8" pos="26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D0D8E8"/>
    <a:srgbClr val="4F81BD"/>
    <a:srgbClr val="2B8540"/>
    <a:srgbClr val="2BE94B"/>
    <a:srgbClr val="1946BA"/>
    <a:srgbClr val="055CBB"/>
    <a:srgbClr val="1946BB"/>
    <a:srgbClr val="79B7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0" autoAdjust="0"/>
    <p:restoredTop sz="94601" autoAdjust="0"/>
  </p:normalViewPr>
  <p:slideViewPr>
    <p:cSldViewPr snapToGrid="0" showGuides="1">
      <p:cViewPr varScale="1">
        <p:scale>
          <a:sx n="116" d="100"/>
          <a:sy n="116" d="100"/>
        </p:scale>
        <p:origin x="1464" y="108"/>
      </p:cViewPr>
      <p:guideLst>
        <p:guide orient="horz" pos="4115"/>
        <p:guide orient="horz" pos="142"/>
        <p:guide orient="horz" pos="2061"/>
        <p:guide orient="horz" pos="4248"/>
        <p:guide orient="horz" pos="1163"/>
        <p:guide pos="2880"/>
        <p:guide pos="5681"/>
        <p:guide pos="262"/>
      </p:guideLst>
    </p:cSldViewPr>
  </p:slideViewPr>
  <p:notesTextViewPr>
    <p:cViewPr>
      <p:scale>
        <a:sx n="1" d="1"/>
        <a:sy n="1" d="1"/>
      </p:scale>
      <p:origin x="0" y="0"/>
    </p:cViewPr>
  </p:notesTextViewPr>
  <p:sorterViewPr>
    <p:cViewPr>
      <p:scale>
        <a:sx n="122" d="100"/>
        <a:sy n="122" d="100"/>
      </p:scale>
      <p:origin x="0" y="0"/>
    </p:cViewPr>
  </p:sorterViewPr>
  <p:notesViewPr>
    <p:cSldViewPr snapToGrid="0">
      <p:cViewPr varScale="1">
        <p:scale>
          <a:sx n="81" d="100"/>
          <a:sy n="81" d="100"/>
        </p:scale>
        <p:origin x="-380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B29292E-8E4F-4BF3-8652-746C41F3F2CC}" type="datetimeFigureOut">
              <a:rPr lang="en-US" smtClean="0"/>
              <a:pPr/>
              <a:t>9/22/2020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55482B-E8C4-4515-957A-05DBD119DB90}" type="slidenum">
              <a:rPr lang="en-US" smtClean="0"/>
              <a:pPr/>
              <a:t>‹#›</a:t>
            </a:fld>
            <a:endParaRPr lang="en-US"/>
          </a:p>
        </p:txBody>
      </p:sp>
    </p:spTree>
    <p:extLst>
      <p:ext uri="{BB962C8B-B14F-4D97-AF65-F5344CB8AC3E}">
        <p14:creationId xmlns:p14="http://schemas.microsoft.com/office/powerpoint/2010/main" val="94562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21722D-20BB-409F-8B0B-E44C5CB55357}" type="datetimeFigureOut">
              <a:rPr lang="en-US" smtClean="0"/>
              <a:pPr/>
              <a:t>9/22/2020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02036B-E434-4D9D-AE07-17067B549135}" type="slidenum">
              <a:rPr lang="en-US" smtClean="0"/>
              <a:pPr/>
              <a:t>‹#›</a:t>
            </a:fld>
            <a:endParaRPr lang="en-US"/>
          </a:p>
        </p:txBody>
      </p:sp>
    </p:spTree>
    <p:extLst>
      <p:ext uri="{BB962C8B-B14F-4D97-AF65-F5344CB8AC3E}">
        <p14:creationId xmlns:p14="http://schemas.microsoft.com/office/powerpoint/2010/main" val="71243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userDrawn="1">
            <p:ph type="ctrTitle"/>
          </p:nvPr>
        </p:nvSpPr>
        <p:spPr>
          <a:xfrm>
            <a:off x="829340" y="1550920"/>
            <a:ext cx="7485320" cy="1905000"/>
          </a:xfrm>
        </p:spPr>
        <p:txBody>
          <a:bodyPr>
            <a:normAutofit/>
          </a:bodyPr>
          <a:lstStyle>
            <a:lvl1pPr algn="ctr">
              <a:lnSpc>
                <a:spcPts val="5000"/>
              </a:lnSpc>
              <a:defRPr sz="4800">
                <a:solidFill>
                  <a:srgbClr val="1946BA"/>
                </a:solidFill>
                <a:effectLst/>
              </a:defRPr>
            </a:lvl1pPr>
          </a:lstStyle>
          <a:p>
            <a:r>
              <a:rPr lang="en-US" smtClean="0"/>
              <a:t>Click to edit Master title style</a:t>
            </a:r>
            <a:endParaRPr lang="en-US" dirty="0"/>
          </a:p>
        </p:txBody>
      </p:sp>
      <p:sp>
        <p:nvSpPr>
          <p:cNvPr id="3" name="Subtitle 2"/>
          <p:cNvSpPr>
            <a:spLocks noGrp="1"/>
          </p:cNvSpPr>
          <p:nvPr userDrawn="1">
            <p:ph type="subTitle" idx="1" hasCustomPrompt="1"/>
          </p:nvPr>
        </p:nvSpPr>
        <p:spPr>
          <a:xfrm>
            <a:off x="685800" y="4415508"/>
            <a:ext cx="7772400" cy="886528"/>
          </a:xfrm>
        </p:spPr>
        <p:txBody>
          <a:bodyPr>
            <a:normAutofit/>
          </a:bodyPr>
          <a:lstStyle>
            <a:lvl1pPr marL="0" indent="0" algn="ctr">
              <a:buNone/>
              <a:defRPr sz="24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Subtitle or Date</a:t>
            </a:r>
            <a:endParaRPr lang="en-US" dirty="0"/>
          </a:p>
        </p:txBody>
      </p:sp>
      <p:sp>
        <p:nvSpPr>
          <p:cNvPr id="17" name="Slide Number Placeholder 5"/>
          <p:cNvSpPr>
            <a:spLocks noGrp="1"/>
          </p:cNvSpPr>
          <p:nvPr>
            <p:ph type="sldNum" sz="quarter" idx="12"/>
          </p:nvPr>
        </p:nvSpPr>
        <p:spPr>
          <a:xfrm>
            <a:off x="8686800" y="6341437"/>
            <a:ext cx="419100" cy="365125"/>
          </a:xfrm>
        </p:spPr>
        <p:txBody>
          <a:bodyPr/>
          <a:lstStyle/>
          <a:p>
            <a:fld id="{511E60E2-5F03-4AD1-8874-AA9ACC93B38D}" type="slidenum">
              <a:rPr lang="en-US" smtClean="0"/>
              <a:pPr/>
              <a:t>‹#›</a:t>
            </a:fld>
            <a:endParaRPr lang="en-US"/>
          </a:p>
        </p:txBody>
      </p:sp>
      <p:pic>
        <p:nvPicPr>
          <p:cNvPr id="27" name="Pictur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04775" y="3613035"/>
            <a:ext cx="4534451" cy="228600"/>
          </a:xfrm>
          <a:prstGeom prst="rect">
            <a:avLst/>
          </a:prstGeom>
        </p:spPr>
      </p:pic>
    </p:spTree>
    <p:extLst>
      <p:ext uri="{BB962C8B-B14F-4D97-AF65-F5344CB8AC3E}">
        <p14:creationId xmlns:p14="http://schemas.microsoft.com/office/powerpoint/2010/main" val="146753574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a:t>
            </a:r>
            <a:br>
              <a:rPr lang="en-US" dirty="0" smtClean="0"/>
            </a:br>
            <a:r>
              <a:rPr lang="en-US" dirty="0" smtClean="0"/>
              <a:t>One or Two Lines</a:t>
            </a:r>
            <a:endParaRPr lang="en-US" dirty="0"/>
          </a:p>
        </p:txBody>
      </p:sp>
      <p:sp>
        <p:nvSpPr>
          <p:cNvPr id="5" name="Slide Number Placeholder 4"/>
          <p:cNvSpPr>
            <a:spLocks noGrp="1"/>
          </p:cNvSpPr>
          <p:nvPr>
            <p:ph type="sldNum" sz="quarter" idx="12"/>
          </p:nvPr>
        </p:nvSpPr>
        <p:spPr>
          <a:xfrm>
            <a:off x="8686799" y="6348609"/>
            <a:ext cx="415723"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598596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71138" y="6348609"/>
            <a:ext cx="440437" cy="365125"/>
          </a:xfrm>
        </p:spPr>
        <p:txBody>
          <a:bodyPr/>
          <a:lstStyle/>
          <a:p>
            <a:fld id="{511E60E2-5F03-4AD1-8874-AA9ACC93B38D}" type="slidenum">
              <a:rPr lang="en-US" smtClean="0"/>
              <a:pPr/>
              <a:t>‹#›</a:t>
            </a:fld>
            <a:endParaRPr lang="en-US"/>
          </a:p>
        </p:txBody>
      </p:sp>
      <p:sp>
        <p:nvSpPr>
          <p:cNvPr id="14" name="Subtitle 2"/>
          <p:cNvSpPr>
            <a:spLocks noGrp="1"/>
          </p:cNvSpPr>
          <p:nvPr>
            <p:ph type="subTitle" idx="1" hasCustomPrompt="1"/>
          </p:nvPr>
        </p:nvSpPr>
        <p:spPr>
          <a:xfrm>
            <a:off x="685800" y="3048000"/>
            <a:ext cx="7772400" cy="533400"/>
          </a:xfrm>
        </p:spPr>
        <p:txBody>
          <a:bodyPr>
            <a:normAutofit/>
          </a:bodyPr>
          <a:lstStyle>
            <a:lvl1pPr marL="0" indent="0" algn="ctr">
              <a:buNone/>
              <a:defRPr sz="2000" baseline="0">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Blank Slide</a:t>
            </a:r>
            <a:endParaRPr lang="en-US" dirty="0"/>
          </a:p>
        </p:txBody>
      </p:sp>
    </p:spTree>
    <p:extLst>
      <p:ext uri="{BB962C8B-B14F-4D97-AF65-F5344CB8AC3E}">
        <p14:creationId xmlns:p14="http://schemas.microsoft.com/office/powerpoint/2010/main" val="3988809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Line Title and Conten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982304"/>
            <a:ext cx="8234362" cy="5140029"/>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Tree>
    <p:extLst>
      <p:ext uri="{BB962C8B-B14F-4D97-AF65-F5344CB8AC3E}">
        <p14:creationId xmlns:p14="http://schemas.microsoft.com/office/powerpoint/2010/main" val="684183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 Line Title &amp; 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3802" y="27432"/>
            <a:ext cx="8686800" cy="749808"/>
          </a:xfrm>
        </p:spPr>
        <p:txBody>
          <a:bodyPr/>
          <a:lstStyle>
            <a:lvl1pPr>
              <a:defRPr/>
            </a:lvl1pPr>
          </a:lstStyle>
          <a:p>
            <a:r>
              <a:rPr lang="en-US" dirty="0" smtClean="0"/>
              <a:t>Click to Edit Master Title</a:t>
            </a:r>
            <a:endParaRPr lang="en-US" dirty="0"/>
          </a:p>
        </p:txBody>
      </p:sp>
      <p:sp>
        <p:nvSpPr>
          <p:cNvPr id="3" name="Content Placeholder 2"/>
          <p:cNvSpPr>
            <a:spLocks noGrp="1"/>
          </p:cNvSpPr>
          <p:nvPr>
            <p:ph sz="half" idx="1" hasCustomPrompt="1"/>
          </p:nvPr>
        </p:nvSpPr>
        <p:spPr>
          <a:xfrm>
            <a:off x="452438" y="982304"/>
            <a:ext cx="4038600" cy="5140029"/>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p>
        </p:txBody>
      </p:sp>
      <p:sp>
        <p:nvSpPr>
          <p:cNvPr id="4" name="Content Placeholder 3"/>
          <p:cNvSpPr>
            <a:spLocks noGrp="1"/>
          </p:cNvSpPr>
          <p:nvPr>
            <p:ph sz="half" idx="2" hasCustomPrompt="1"/>
          </p:nvPr>
        </p:nvSpPr>
        <p:spPr>
          <a:xfrm>
            <a:off x="4652963" y="982304"/>
            <a:ext cx="4038600" cy="5140029"/>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endParaRPr lang="en-US" dirty="0"/>
          </a:p>
        </p:txBody>
      </p:sp>
      <p:sp>
        <p:nvSpPr>
          <p:cNvPr id="7" name="Slide Number Placeholder 6"/>
          <p:cNvSpPr>
            <a:spLocks noGrp="1"/>
          </p:cNvSpPr>
          <p:nvPr>
            <p:ph type="sldNum" sz="quarter" idx="12"/>
          </p:nvPr>
        </p:nvSpPr>
        <p:spPr>
          <a:xfrm>
            <a:off x="8652604" y="6348609"/>
            <a:ext cx="458972"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3628138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Line Title and 3-Area">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982305"/>
            <a:ext cx="8234362" cy="1970446"/>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
        <p:nvSpPr>
          <p:cNvPr id="5" name="Content Placeholder 2"/>
          <p:cNvSpPr>
            <a:spLocks noGrp="1"/>
          </p:cNvSpPr>
          <p:nvPr>
            <p:ph idx="13" hasCustomPrompt="1"/>
          </p:nvPr>
        </p:nvSpPr>
        <p:spPr>
          <a:xfrm>
            <a:off x="452438" y="3030179"/>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3030179"/>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684183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Line Title and 3-Area Al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343802" y="27159"/>
            <a:ext cx="8686800" cy="751442"/>
          </a:xfrm>
        </p:spPr>
        <p:txBody>
          <a:bodyPr/>
          <a:lstStyle>
            <a:lvl1pPr>
              <a:defRPr>
                <a:solidFill>
                  <a:srgbClr val="1946BA"/>
                </a:solidFill>
              </a:defRPr>
            </a:lvl1pPr>
          </a:lstStyle>
          <a:p>
            <a:r>
              <a:rPr lang="en-US" dirty="0" smtClean="0"/>
              <a:t>Click to Edit Master Title</a:t>
            </a:r>
            <a:endParaRPr lang="en-US" dirty="0"/>
          </a:p>
        </p:txBody>
      </p:sp>
      <p:sp>
        <p:nvSpPr>
          <p:cNvPr id="3" name="Content Placeholder 2"/>
          <p:cNvSpPr>
            <a:spLocks noGrp="1"/>
          </p:cNvSpPr>
          <p:nvPr userDrawn="1">
            <p:ph idx="1" hasCustomPrompt="1"/>
          </p:nvPr>
        </p:nvSpPr>
        <p:spPr>
          <a:xfrm>
            <a:off x="452438" y="4148838"/>
            <a:ext cx="8234362" cy="1970446"/>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683496" y="6348609"/>
            <a:ext cx="428080" cy="365125"/>
          </a:xfrm>
        </p:spPr>
        <p:txBody>
          <a:bodyPr/>
          <a:lstStyle>
            <a:lvl1pPr>
              <a:defRPr sz="1200"/>
            </a:lvl1pPr>
          </a:lstStyle>
          <a:p>
            <a:fld id="{511E60E2-5F03-4AD1-8874-AA9ACC93B38D}" type="slidenum">
              <a:rPr lang="en-US" smtClean="0"/>
              <a:pPr/>
              <a:t>‹#›</a:t>
            </a:fld>
            <a:endParaRPr lang="en-US" dirty="0"/>
          </a:p>
        </p:txBody>
      </p:sp>
      <p:sp>
        <p:nvSpPr>
          <p:cNvPr id="5" name="Content Placeholder 2"/>
          <p:cNvSpPr>
            <a:spLocks noGrp="1"/>
          </p:cNvSpPr>
          <p:nvPr>
            <p:ph idx="13" hasCustomPrompt="1"/>
          </p:nvPr>
        </p:nvSpPr>
        <p:spPr>
          <a:xfrm>
            <a:off x="452438" y="990292"/>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990292"/>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6841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 Line Title and Conten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1489300"/>
            <a:ext cx="8234362" cy="4567468"/>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20621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Line Title &amp; 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p:ph sz="half" idx="1" hasCustomPrompt="1"/>
          </p:nvPr>
        </p:nvSpPr>
        <p:spPr>
          <a:xfrm>
            <a:off x="452438" y="1492036"/>
            <a:ext cx="4038600" cy="4688445"/>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p>
        </p:txBody>
      </p:sp>
      <p:sp>
        <p:nvSpPr>
          <p:cNvPr id="4" name="Content Placeholder 3"/>
          <p:cNvSpPr>
            <a:spLocks noGrp="1"/>
          </p:cNvSpPr>
          <p:nvPr>
            <p:ph sz="half" idx="2" hasCustomPrompt="1"/>
          </p:nvPr>
        </p:nvSpPr>
        <p:spPr>
          <a:xfrm>
            <a:off x="4652963" y="1492036"/>
            <a:ext cx="4038600" cy="4688445"/>
          </a:xfrm>
        </p:spPr>
        <p:txBody>
          <a:bodyPr/>
          <a:lstStyle>
            <a:lvl1pPr>
              <a:lnSpc>
                <a:spcPts val="3000"/>
              </a:lnSpc>
              <a:defRPr sz="2400" baseline="0"/>
            </a:lvl1pPr>
            <a:lvl2pPr>
              <a:defRPr sz="2200"/>
            </a:lvl2pPr>
            <a:lvl3pPr>
              <a:defRPr sz="2000"/>
            </a:lvl3pPr>
            <a:lvl4pPr marL="1371600" indent="0">
              <a:buNone/>
              <a:defRPr sz="1800"/>
            </a:lvl4pPr>
            <a:lvl5pPr marL="1828800" indent="0">
              <a:buNone/>
              <a:defRPr sz="1800"/>
            </a:lvl5pPr>
            <a:lvl6pPr>
              <a:defRPr sz="1800"/>
            </a:lvl6pPr>
            <a:lvl7pPr>
              <a:defRPr sz="1800"/>
            </a:lvl7pPr>
            <a:lvl8pPr>
              <a:defRPr sz="1800"/>
            </a:lvl8pPr>
            <a:lvl9pPr>
              <a:defRPr sz="1800"/>
            </a:lvl9pPr>
          </a:lstStyle>
          <a:p>
            <a:pPr lvl="0"/>
            <a:r>
              <a:rPr lang="en-US" dirty="0" smtClean="0"/>
              <a:t>Click to Edit Main</a:t>
            </a:r>
            <a:br>
              <a:rPr lang="en-US" dirty="0" smtClean="0"/>
            </a:br>
            <a:r>
              <a:rPr lang="en-US" dirty="0" smtClean="0"/>
              <a:t>2 Column Text</a:t>
            </a:r>
          </a:p>
          <a:p>
            <a:pPr lvl="1"/>
            <a:r>
              <a:rPr lang="en-US" dirty="0" smtClean="0"/>
              <a:t>Second level</a:t>
            </a:r>
          </a:p>
          <a:p>
            <a:pPr lvl="2"/>
            <a:r>
              <a:rPr lang="en-US" dirty="0" smtClean="0"/>
              <a:t>Third level</a:t>
            </a:r>
            <a:endParaRPr lang="en-US" dirty="0"/>
          </a:p>
        </p:txBody>
      </p:sp>
      <p:sp>
        <p:nvSpPr>
          <p:cNvPr id="7" name="Slide Number Placeholder 6"/>
          <p:cNvSpPr>
            <a:spLocks noGrp="1"/>
          </p:cNvSpPr>
          <p:nvPr>
            <p:ph type="sldNum" sz="quarter" idx="12"/>
          </p:nvPr>
        </p:nvSpPr>
        <p:spPr>
          <a:xfrm>
            <a:off x="8671138" y="6348609"/>
            <a:ext cx="440437" cy="365125"/>
          </a:xfrm>
        </p:spPr>
        <p:txBody>
          <a:bodyPr/>
          <a:lstStyle/>
          <a:p>
            <a:fld id="{511E60E2-5F03-4AD1-8874-AA9ACC93B38D}" type="slidenum">
              <a:rPr lang="en-US" smtClean="0"/>
              <a:pPr/>
              <a:t>‹#›</a:t>
            </a:fld>
            <a:endParaRPr lang="en-US"/>
          </a:p>
        </p:txBody>
      </p:sp>
    </p:spTree>
    <p:extLst>
      <p:ext uri="{BB962C8B-B14F-4D97-AF65-F5344CB8AC3E}">
        <p14:creationId xmlns:p14="http://schemas.microsoft.com/office/powerpoint/2010/main" val="2108833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Line Title and 3-Area Alt">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1489300"/>
            <a:ext cx="8234362" cy="1465567"/>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
        <p:nvSpPr>
          <p:cNvPr id="5" name="Content Placeholder 2"/>
          <p:cNvSpPr>
            <a:spLocks noGrp="1"/>
          </p:cNvSpPr>
          <p:nvPr>
            <p:ph idx="13" hasCustomPrompt="1"/>
          </p:nvPr>
        </p:nvSpPr>
        <p:spPr>
          <a:xfrm>
            <a:off x="452438" y="3030179"/>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3030179"/>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206219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Line Title and 3-Area">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a:solidFill>
                  <a:srgbClr val="1946BA"/>
                </a:solidFill>
              </a:defRPr>
            </a:lvl1pPr>
          </a:lstStyle>
          <a:p>
            <a:r>
              <a:rPr lang="en-US" dirty="0" smtClean="0"/>
              <a:t>Click to Edit Master Title</a:t>
            </a:r>
            <a:br>
              <a:rPr lang="en-US" dirty="0" smtClean="0"/>
            </a:br>
            <a:r>
              <a:rPr lang="en-US" dirty="0" smtClean="0"/>
              <a:t>One or Two Lines</a:t>
            </a:r>
            <a:endParaRPr lang="en-US" dirty="0"/>
          </a:p>
        </p:txBody>
      </p:sp>
      <p:sp>
        <p:nvSpPr>
          <p:cNvPr id="3" name="Content Placeholder 2"/>
          <p:cNvSpPr>
            <a:spLocks noGrp="1"/>
          </p:cNvSpPr>
          <p:nvPr userDrawn="1">
            <p:ph idx="1" hasCustomPrompt="1"/>
          </p:nvPr>
        </p:nvSpPr>
        <p:spPr>
          <a:xfrm>
            <a:off x="452438" y="4647365"/>
            <a:ext cx="8234362" cy="1465567"/>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p:txBody>
      </p:sp>
      <p:sp>
        <p:nvSpPr>
          <p:cNvPr id="6" name="Slide Number Placeholder 5"/>
          <p:cNvSpPr>
            <a:spLocks noGrp="1"/>
          </p:cNvSpPr>
          <p:nvPr userDrawn="1">
            <p:ph type="sldNum" sz="quarter" idx="12"/>
          </p:nvPr>
        </p:nvSpPr>
        <p:spPr>
          <a:xfrm>
            <a:off x="8702030" y="6348609"/>
            <a:ext cx="409545" cy="365125"/>
          </a:xfrm>
        </p:spPr>
        <p:txBody>
          <a:bodyPr/>
          <a:lstStyle/>
          <a:p>
            <a:fld id="{511E60E2-5F03-4AD1-8874-AA9ACC93B38D}" type="slidenum">
              <a:rPr lang="en-US" smtClean="0"/>
              <a:pPr/>
              <a:t>‹#›</a:t>
            </a:fld>
            <a:endParaRPr lang="en-US"/>
          </a:p>
        </p:txBody>
      </p:sp>
      <p:sp>
        <p:nvSpPr>
          <p:cNvPr id="5" name="Content Placeholder 2"/>
          <p:cNvSpPr>
            <a:spLocks noGrp="1"/>
          </p:cNvSpPr>
          <p:nvPr>
            <p:ph idx="13" hasCustomPrompt="1"/>
          </p:nvPr>
        </p:nvSpPr>
        <p:spPr>
          <a:xfrm>
            <a:off x="452438" y="1489245"/>
            <a:ext cx="3890962"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7" name="Content Placeholder 2"/>
          <p:cNvSpPr>
            <a:spLocks noGrp="1"/>
          </p:cNvSpPr>
          <p:nvPr>
            <p:ph idx="14" hasCustomPrompt="1"/>
          </p:nvPr>
        </p:nvSpPr>
        <p:spPr>
          <a:xfrm>
            <a:off x="4462462" y="1489245"/>
            <a:ext cx="4224337" cy="3094395"/>
          </a:xfrm>
        </p:spPr>
        <p:txBody>
          <a:bodyPr>
            <a:normAutofit/>
          </a:bodyPr>
          <a:lstStyle>
            <a:lvl1pPr marL="228600" indent="-228600">
              <a:lnSpc>
                <a:spcPct val="100000"/>
              </a:lnSpc>
              <a:defRPr sz="2400" baseline="0"/>
            </a:lvl1pPr>
            <a:lvl2pPr>
              <a:lnSpc>
                <a:spcPct val="100000"/>
              </a:lnSpc>
              <a:defRPr sz="2200" baseline="0"/>
            </a:lvl2pPr>
            <a:lvl3pPr>
              <a:lnSpc>
                <a:spcPct val="100000"/>
              </a:lnSpc>
              <a:defRPr sz="2000"/>
            </a:lvl3pPr>
          </a:lstStyle>
          <a:p>
            <a:pPr lvl="0"/>
            <a:r>
              <a:rPr lang="en-US" dirty="0" smtClean="0"/>
              <a:t>Click to add image or figure</a:t>
            </a:r>
          </a:p>
        </p:txBody>
      </p:sp>
    </p:spTree>
    <p:extLst>
      <p:ext uri="{BB962C8B-B14F-4D97-AF65-F5344CB8AC3E}">
        <p14:creationId xmlns:p14="http://schemas.microsoft.com/office/powerpoint/2010/main" val="2062190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343802" y="81477"/>
            <a:ext cx="8686800" cy="1143000"/>
          </a:xfrm>
          <a:prstGeom prst="rect">
            <a:avLst/>
          </a:prstGeom>
        </p:spPr>
        <p:txBody>
          <a:bodyPr vert="horz" lIns="91440" tIns="45720" rIns="91440" bIns="45720" rtlCol="0" anchor="ctr">
            <a:normAutofit/>
          </a:bodyPr>
          <a:lstStyle/>
          <a:p>
            <a:r>
              <a:rPr lang="en-US" dirty="0" smtClean="0"/>
              <a:t>Click to Edit Master Title</a:t>
            </a:r>
            <a:br>
              <a:rPr lang="en-US" dirty="0" smtClean="0"/>
            </a:br>
            <a:r>
              <a:rPr lang="en-US" dirty="0" smtClean="0"/>
              <a:t>One or Two Lines</a:t>
            </a:r>
            <a:endParaRPr lang="en-US" dirty="0"/>
          </a:p>
        </p:txBody>
      </p:sp>
      <p:sp>
        <p:nvSpPr>
          <p:cNvPr id="3" name="Text Placeholder 2"/>
          <p:cNvSpPr>
            <a:spLocks noGrp="1"/>
          </p:cNvSpPr>
          <p:nvPr>
            <p:ph type="body" idx="1"/>
          </p:nvPr>
        </p:nvSpPr>
        <p:spPr>
          <a:xfrm>
            <a:off x="452438" y="1427206"/>
            <a:ext cx="8234362" cy="4698958"/>
          </a:xfrm>
          <a:prstGeom prst="rect">
            <a:avLst/>
          </a:prstGeom>
        </p:spPr>
        <p:txBody>
          <a:bodyPr vert="horz" lIns="91440" tIns="45720" rIns="91440" bIns="45720" rtlCol="0">
            <a:normAutofit/>
          </a:bodyPr>
          <a:lstStyle/>
          <a:p>
            <a:pPr lvl="0"/>
            <a:r>
              <a:rPr lang="en-US" dirty="0" smtClean="0"/>
              <a:t>Click to Edit Main Text</a:t>
            </a:r>
          </a:p>
          <a:p>
            <a:pPr lvl="1"/>
            <a:r>
              <a:rPr lang="en-US" dirty="0" smtClean="0"/>
              <a:t>Click to add sub bullet</a:t>
            </a:r>
          </a:p>
          <a:p>
            <a:pPr lvl="1"/>
            <a:r>
              <a:rPr lang="en-US" dirty="0" smtClean="0"/>
              <a:t>Click to add sub bullet</a:t>
            </a:r>
          </a:p>
          <a:p>
            <a:pPr lvl="2"/>
            <a:r>
              <a:rPr lang="en-US" dirty="0" smtClean="0"/>
              <a:t>Third level</a:t>
            </a:r>
          </a:p>
          <a:p>
            <a:pPr lvl="2"/>
            <a:r>
              <a:rPr lang="en-US" dirty="0" smtClean="0"/>
              <a:t>Third level</a:t>
            </a:r>
          </a:p>
        </p:txBody>
      </p:sp>
      <p:sp>
        <p:nvSpPr>
          <p:cNvPr id="6" name="Slide Number Placeholder 5"/>
          <p:cNvSpPr>
            <a:spLocks noGrp="1"/>
          </p:cNvSpPr>
          <p:nvPr>
            <p:ph type="sldNum" sz="quarter" idx="4"/>
          </p:nvPr>
        </p:nvSpPr>
        <p:spPr>
          <a:xfrm>
            <a:off x="8686799" y="6348609"/>
            <a:ext cx="415723" cy="365125"/>
          </a:xfrm>
          <a:prstGeom prst="rect">
            <a:avLst/>
          </a:prstGeom>
        </p:spPr>
        <p:txBody>
          <a:bodyPr vert="horz" lIns="91440" tIns="45720" rIns="91440" bIns="45720" rtlCol="0" anchor="ctr"/>
          <a:lstStyle>
            <a:lvl1pPr algn="r">
              <a:defRPr sz="1200">
                <a:solidFill>
                  <a:srgbClr val="1946BA"/>
                </a:solidFill>
                <a:latin typeface="Gill Sans Std" pitchFamily="34" charset="0"/>
              </a:defRPr>
            </a:lvl1pPr>
          </a:lstStyle>
          <a:p>
            <a:fld id="{511E60E2-5F03-4AD1-8874-AA9ACC93B38D}" type="slidenum">
              <a:rPr lang="en-US" smtClean="0"/>
              <a:pPr/>
              <a:t>‹#›</a:t>
            </a:fld>
            <a:endParaRPr lang="en-US" dirty="0"/>
          </a:p>
        </p:txBody>
      </p:sp>
    </p:spTree>
    <p:extLst>
      <p:ext uri="{BB962C8B-B14F-4D97-AF65-F5344CB8AC3E}">
        <p14:creationId xmlns:p14="http://schemas.microsoft.com/office/powerpoint/2010/main" val="372488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2" r:id="rId4"/>
    <p:sldLayoutId id="2147483663" r:id="rId5"/>
    <p:sldLayoutId id="2147483656" r:id="rId6"/>
    <p:sldLayoutId id="2147483657" r:id="rId7"/>
    <p:sldLayoutId id="2147483664" r:id="rId8"/>
    <p:sldLayoutId id="2147483665" r:id="rId9"/>
    <p:sldLayoutId id="2147483654" r:id="rId10"/>
    <p:sldLayoutId id="2147483655" r:id="rId11"/>
  </p:sldLayoutIdLst>
  <p:hf hdr="0"/>
  <p:txStyles>
    <p:titleStyle>
      <a:lvl1pPr algn="l" defTabSz="914400" rtl="0" eaLnBrk="1" latinLnBrk="0" hangingPunct="1">
        <a:lnSpc>
          <a:spcPts val="4000"/>
        </a:lnSpc>
        <a:spcBef>
          <a:spcPct val="0"/>
        </a:spcBef>
        <a:buNone/>
        <a:defRPr sz="3600" b="1" i="0" kern="1200" baseline="0">
          <a:solidFill>
            <a:srgbClr val="1946BA"/>
          </a:solidFill>
          <a:effectLst/>
          <a:latin typeface="Gill Sans MT" panose="020B0502020104020203" pitchFamily="34" charset="0"/>
          <a:ea typeface="+mj-ea"/>
          <a:cs typeface="+mj-cs"/>
        </a:defRPr>
      </a:lvl1pPr>
    </p:titleStyle>
    <p:bodyStyle>
      <a:lvl1pPr marL="228600" indent="-228600" algn="l" defTabSz="914400" rtl="0" eaLnBrk="1" latinLnBrk="0" hangingPunct="1">
        <a:lnSpc>
          <a:spcPct val="100000"/>
        </a:lnSpc>
        <a:spcBef>
          <a:spcPct val="20000"/>
        </a:spcBef>
        <a:buFont typeface="Wingdings" panose="05000000000000000000" pitchFamily="2" charset="2"/>
        <a:buChar char="§"/>
        <a:defRPr sz="2400" b="0" kern="1200" baseline="0">
          <a:solidFill>
            <a:schemeClr val="tx1"/>
          </a:solidFill>
          <a:latin typeface="Gill Sans MT" panose="020B0502020104020203" pitchFamily="34" charset="0"/>
          <a:ea typeface="+mn-ea"/>
          <a:cs typeface="+mn-cs"/>
        </a:defRPr>
      </a:lvl1pPr>
      <a:lvl2pPr marL="742950" indent="-285750" algn="l" defTabSz="914400" rtl="0" eaLnBrk="1" latinLnBrk="0" hangingPunct="1">
        <a:lnSpc>
          <a:spcPct val="100000"/>
        </a:lnSpc>
        <a:spcBef>
          <a:spcPct val="20000"/>
        </a:spcBef>
        <a:buFont typeface="Arial" panose="020B0604020202020204" pitchFamily="34" charset="0"/>
        <a:buChar char="–"/>
        <a:defRPr sz="2200" kern="1200" baseline="0">
          <a:solidFill>
            <a:schemeClr val="tx1"/>
          </a:solidFill>
          <a:latin typeface="Gill Sans MT" panose="020B0502020104020203" pitchFamily="34" charset="0"/>
          <a:ea typeface="+mn-ea"/>
          <a:cs typeface="+mn-cs"/>
        </a:defRPr>
      </a:lvl2pPr>
      <a:lvl3pPr marL="1082675" indent="-168275" algn="l" defTabSz="914400" rtl="0" eaLnBrk="1" latinLnBrk="0" hangingPunct="1">
        <a:lnSpc>
          <a:spcPct val="100000"/>
        </a:lnSpc>
        <a:spcBef>
          <a:spcPct val="20000"/>
        </a:spcBef>
        <a:buFont typeface="Arial" panose="020B0604020202020204" pitchFamily="34" charset="0"/>
        <a:buChar char="•"/>
        <a:defRPr sz="2000" kern="1200" baseline="0">
          <a:solidFill>
            <a:schemeClr val="tx1"/>
          </a:solidFill>
          <a:latin typeface="Gill Sans MT" panose="020B0502020104020203"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210736" y="2469023"/>
            <a:ext cx="8686800" cy="751442"/>
          </a:xfrm>
        </p:spPr>
        <p:txBody>
          <a:bodyPr>
            <a:noAutofit/>
          </a:bodyPr>
          <a:lstStyle/>
          <a:p>
            <a:pPr algn="ctr"/>
            <a:r>
              <a:rPr lang="en-US" sz="4000" dirty="0"/>
              <a:t>Ford 6.7L </a:t>
            </a:r>
            <a:r>
              <a:rPr lang="en-US" sz="4000" dirty="0" err="1"/>
              <a:t>Valvetrain</a:t>
            </a:r>
            <a:r>
              <a:rPr lang="en-US" sz="4000" dirty="0"/>
              <a:t> Wear </a:t>
            </a:r>
            <a:r>
              <a:rPr lang="en-US" sz="4000" dirty="0" smtClean="0"/>
              <a:t>Test</a:t>
            </a:r>
            <a:br>
              <a:rPr lang="en-US" sz="4000" dirty="0" smtClean="0"/>
            </a:br>
            <a:r>
              <a:rPr lang="en-US" sz="4000" dirty="0" smtClean="0"/>
              <a:t> </a:t>
            </a:r>
            <a:br>
              <a:rPr lang="en-US" sz="4000" dirty="0" smtClean="0"/>
            </a:br>
            <a:r>
              <a:rPr lang="en-US" sz="4000" dirty="0" smtClean="0"/>
              <a:t>Precision Matrix Update</a:t>
            </a:r>
            <a:br>
              <a:rPr lang="en-US" sz="4000" dirty="0" smtClean="0"/>
            </a:br>
            <a:r>
              <a:rPr lang="en-US" sz="4000" dirty="0" smtClean="0"/>
              <a:t> </a:t>
            </a:r>
            <a:endParaRPr lang="en-US" sz="4000" dirty="0"/>
          </a:p>
        </p:txBody>
      </p:sp>
      <p:sp>
        <p:nvSpPr>
          <p:cNvPr id="10" name="Content Placeholder 9"/>
          <p:cNvSpPr>
            <a:spLocks noGrp="1"/>
          </p:cNvSpPr>
          <p:nvPr>
            <p:ph idx="1"/>
          </p:nvPr>
        </p:nvSpPr>
        <p:spPr>
          <a:xfrm>
            <a:off x="2353975" y="3954103"/>
            <a:ext cx="5065135" cy="1106269"/>
          </a:xfrm>
        </p:spPr>
        <p:txBody>
          <a:bodyPr/>
          <a:lstStyle/>
          <a:p>
            <a:pPr marL="0" indent="0">
              <a:buNone/>
            </a:pPr>
            <a:r>
              <a:rPr lang="en-US" dirty="0" smtClean="0"/>
              <a:t>Statistics Group, September 2020</a:t>
            </a: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a:t>
            </a:fld>
            <a:endParaRPr lang="en-US" dirty="0"/>
          </a:p>
        </p:txBody>
      </p:sp>
    </p:spTree>
    <p:extLst>
      <p:ext uri="{BB962C8B-B14F-4D97-AF65-F5344CB8AC3E}">
        <p14:creationId xmlns:p14="http://schemas.microsoft.com/office/powerpoint/2010/main" val="3079575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76" y="117724"/>
            <a:ext cx="8686800" cy="751442"/>
          </a:xfrm>
        </p:spPr>
        <p:txBody>
          <a:bodyPr/>
          <a:lstStyle/>
          <a:p>
            <a:r>
              <a:rPr lang="en-US" dirty="0" smtClean="0"/>
              <a:t>Executive Summary</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1800" dirty="0"/>
              <a:t>The new precision matrix design is shown on slide #6.</a:t>
            </a:r>
          </a:p>
          <a:p>
            <a:pPr marL="457200" indent="-457200">
              <a:buFont typeface="+mj-lt"/>
              <a:buAutoNum type="arabicPeriod"/>
            </a:pPr>
            <a:endParaRPr lang="en-US" sz="1800" dirty="0" smtClean="0"/>
          </a:p>
          <a:p>
            <a:pPr marL="457200" indent="-457200">
              <a:buFont typeface="+mj-lt"/>
              <a:buAutoNum type="arabicPeriod"/>
            </a:pPr>
            <a:r>
              <a:rPr lang="en-US" sz="1800" dirty="0" smtClean="0"/>
              <a:t>This precision matrix design is only capable of detecting large differences due to fuel.  If differences in means exist which are less than two standard deviation, these are more likely than not to go undetected by the precision matrix.  </a:t>
            </a:r>
          </a:p>
          <a:p>
            <a:pPr marL="457200" indent="-457200">
              <a:buFont typeface="+mj-lt"/>
              <a:buAutoNum type="arabicPeriod"/>
            </a:pPr>
            <a:endParaRPr lang="en-US" sz="1800" dirty="0" smtClean="0"/>
          </a:p>
          <a:p>
            <a:pPr marL="457200" indent="-457200">
              <a:buFont typeface="+mj-lt"/>
              <a:buAutoNum type="arabicPeriod"/>
            </a:pPr>
            <a:r>
              <a:rPr lang="en-US" sz="1800" dirty="0" smtClean="0"/>
              <a:t>The precision matrix is more likely than not to detect variability differences if the standard deviation of D975 results is greater than or equal to 1.56 times the standard deviation of PC-10 results.</a:t>
            </a:r>
          </a:p>
          <a:p>
            <a:pPr marL="457200" indent="-457200">
              <a:buFont typeface="+mj-lt"/>
              <a:buAutoNum type="arabicPeriod"/>
            </a:pPr>
            <a:endParaRPr lang="en-US" sz="1800" dirty="0" smtClean="0"/>
          </a:p>
          <a:p>
            <a:pPr marL="457200" indent="-457200">
              <a:buFont typeface="+mj-lt"/>
              <a:buAutoNum type="arabicPeriod"/>
            </a:pPr>
            <a:r>
              <a:rPr lang="en-US" sz="1800" dirty="0" smtClean="0"/>
              <a:t>Based on #1 and #2, the group needs to consider the potential sizes of the differences in means and standard deviations which could go undetected and determine appropriate actions for monitoring and possibly correcting for these potential differences, or determine if a different path forward for fuel approval is necessary.</a:t>
            </a:r>
          </a:p>
          <a:p>
            <a:pPr marL="0" indent="0">
              <a:buNone/>
            </a:pPr>
            <a:endParaRPr lang="en-US" sz="1800"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10</a:t>
            </a:fld>
            <a:endParaRPr lang="en-US" dirty="0"/>
          </a:p>
        </p:txBody>
      </p:sp>
    </p:spTree>
    <p:extLst>
      <p:ext uri="{BB962C8B-B14F-4D97-AF65-F5344CB8AC3E}">
        <p14:creationId xmlns:p14="http://schemas.microsoft.com/office/powerpoint/2010/main" val="126182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411" y="234978"/>
            <a:ext cx="8686800" cy="751442"/>
          </a:xfrm>
        </p:spPr>
        <p:txBody>
          <a:bodyPr/>
          <a:lstStyle/>
          <a:p>
            <a:r>
              <a:rPr lang="en-US" dirty="0" smtClean="0"/>
              <a:t>Statistics Group</a:t>
            </a:r>
            <a:endParaRPr lang="en-US" dirty="0"/>
          </a:p>
        </p:txBody>
      </p:sp>
      <p:sp>
        <p:nvSpPr>
          <p:cNvPr id="3" name="Content Placeholder 2"/>
          <p:cNvSpPr>
            <a:spLocks noGrp="1"/>
          </p:cNvSpPr>
          <p:nvPr>
            <p:ph idx="1"/>
          </p:nvPr>
        </p:nvSpPr>
        <p:spPr>
          <a:xfrm>
            <a:off x="785849" y="1302099"/>
            <a:ext cx="8234362" cy="5140029"/>
          </a:xfrm>
        </p:spPr>
        <p:txBody>
          <a:bodyPr/>
          <a:lstStyle/>
          <a:p>
            <a:r>
              <a:rPr lang="en-US" dirty="0"/>
              <a:t>Martin Chadwick, </a:t>
            </a:r>
            <a:r>
              <a:rPr lang="en-US" dirty="0" smtClean="0"/>
              <a:t>IAR</a:t>
            </a:r>
            <a:endParaRPr lang="en-US" dirty="0"/>
          </a:p>
          <a:p>
            <a:r>
              <a:rPr lang="en-US" dirty="0"/>
              <a:t>Elisa Santos, </a:t>
            </a:r>
            <a:r>
              <a:rPr lang="en-US" dirty="0" err="1"/>
              <a:t>Infineum</a:t>
            </a:r>
            <a:endParaRPr lang="en-US" dirty="0"/>
          </a:p>
          <a:p>
            <a:r>
              <a:rPr lang="en-US" dirty="0"/>
              <a:t>Jo Martinez, Chevron </a:t>
            </a:r>
            <a:r>
              <a:rPr lang="en-US" dirty="0" err="1"/>
              <a:t>Oronite</a:t>
            </a:r>
            <a:endParaRPr lang="en-US" dirty="0"/>
          </a:p>
          <a:p>
            <a:r>
              <a:rPr lang="en-US" dirty="0"/>
              <a:t>Sean Moyer, TMC</a:t>
            </a:r>
          </a:p>
          <a:p>
            <a:r>
              <a:rPr lang="en-US" dirty="0" err="1"/>
              <a:t>Abaigh</a:t>
            </a:r>
            <a:r>
              <a:rPr lang="en-US" dirty="0"/>
              <a:t> Ritzenthaler, Afton</a:t>
            </a:r>
          </a:p>
          <a:p>
            <a:r>
              <a:rPr lang="en-US" dirty="0"/>
              <a:t>Todd Dvorak, Afton</a:t>
            </a:r>
          </a:p>
          <a:p>
            <a:r>
              <a:rPr lang="en-US" dirty="0"/>
              <a:t>Travis Kostan, </a:t>
            </a:r>
            <a:r>
              <a:rPr lang="en-US" dirty="0" err="1"/>
              <a:t>SwRI</a:t>
            </a:r>
            <a:endParaRPr lang="en-US" dirty="0"/>
          </a:p>
          <a:p>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2</a:t>
            </a:fld>
            <a:endParaRPr lang="en-US" dirty="0"/>
          </a:p>
        </p:txBody>
      </p:sp>
    </p:spTree>
    <p:extLst>
      <p:ext uri="{BB962C8B-B14F-4D97-AF65-F5344CB8AC3E}">
        <p14:creationId xmlns:p14="http://schemas.microsoft.com/office/powerpoint/2010/main" val="1198894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013"/>
            <a:ext cx="8686800" cy="751442"/>
          </a:xfrm>
        </p:spPr>
        <p:txBody>
          <a:bodyPr/>
          <a:lstStyle/>
          <a:p>
            <a:r>
              <a:rPr lang="en-US" dirty="0" smtClean="0"/>
              <a:t>Objective</a:t>
            </a:r>
            <a:endParaRPr lang="en-US" dirty="0"/>
          </a:p>
        </p:txBody>
      </p:sp>
      <p:sp>
        <p:nvSpPr>
          <p:cNvPr id="3" name="Content Placeholder 2"/>
          <p:cNvSpPr>
            <a:spLocks noGrp="1"/>
          </p:cNvSpPr>
          <p:nvPr>
            <p:ph idx="1"/>
          </p:nvPr>
        </p:nvSpPr>
        <p:spPr>
          <a:xfrm>
            <a:off x="570021" y="1208580"/>
            <a:ext cx="8234362" cy="5140029"/>
          </a:xfrm>
        </p:spPr>
        <p:txBody>
          <a:bodyPr/>
          <a:lstStyle/>
          <a:p>
            <a:pPr marL="0" indent="0">
              <a:buNone/>
            </a:pPr>
            <a:r>
              <a:rPr lang="en-US" dirty="0" smtClean="0"/>
              <a:t>To adjust the precision matrix to include PC-10 and three different ASTM D975 fuels.</a:t>
            </a: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3</a:t>
            </a:fld>
            <a:endParaRPr lang="en-US" dirty="0"/>
          </a:p>
        </p:txBody>
      </p:sp>
    </p:spTree>
    <p:extLst>
      <p:ext uri="{BB962C8B-B14F-4D97-AF65-F5344CB8AC3E}">
        <p14:creationId xmlns:p14="http://schemas.microsoft.com/office/powerpoint/2010/main" val="2638705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76" y="117724"/>
            <a:ext cx="8686800" cy="751442"/>
          </a:xfrm>
        </p:spPr>
        <p:txBody>
          <a:bodyPr/>
          <a:lstStyle/>
          <a:p>
            <a:r>
              <a:rPr lang="en-US" dirty="0" smtClean="0"/>
              <a:t>Executive Summary</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1800" dirty="0"/>
              <a:t>The new precision matrix design is shown on slide #6.</a:t>
            </a:r>
          </a:p>
          <a:p>
            <a:pPr marL="457200" indent="-457200">
              <a:buFont typeface="+mj-lt"/>
              <a:buAutoNum type="arabicPeriod"/>
            </a:pPr>
            <a:endParaRPr lang="en-US" sz="1800" dirty="0" smtClean="0"/>
          </a:p>
          <a:p>
            <a:pPr marL="457200" indent="-457200">
              <a:buFont typeface="+mj-lt"/>
              <a:buAutoNum type="arabicPeriod"/>
            </a:pPr>
            <a:r>
              <a:rPr lang="en-US" sz="1800" dirty="0" smtClean="0"/>
              <a:t>This precision matrix design is only capable of detecting large differences due to fuel.  If differences in means exist which are less than two standard deviation, these are more likely than not to go undetected by the precision matrix.  </a:t>
            </a:r>
          </a:p>
          <a:p>
            <a:pPr marL="457200" indent="-457200">
              <a:buFont typeface="+mj-lt"/>
              <a:buAutoNum type="arabicPeriod"/>
            </a:pPr>
            <a:endParaRPr lang="en-US" sz="1800" dirty="0" smtClean="0"/>
          </a:p>
          <a:p>
            <a:pPr marL="457200" indent="-457200">
              <a:buFont typeface="+mj-lt"/>
              <a:buAutoNum type="arabicPeriod"/>
            </a:pPr>
            <a:r>
              <a:rPr lang="en-US" sz="1800" dirty="0" smtClean="0"/>
              <a:t>The precision matrix is more likely than not to detect variability differences if the standard deviation of D975 results is greater than or equal to 1.56 times the standard deviation of PC-10 results.</a:t>
            </a:r>
          </a:p>
          <a:p>
            <a:pPr marL="457200" indent="-457200">
              <a:buFont typeface="+mj-lt"/>
              <a:buAutoNum type="arabicPeriod"/>
            </a:pPr>
            <a:endParaRPr lang="en-US" sz="1800" dirty="0" smtClean="0"/>
          </a:p>
          <a:p>
            <a:pPr marL="457200" indent="-457200">
              <a:buFont typeface="+mj-lt"/>
              <a:buAutoNum type="arabicPeriod"/>
            </a:pPr>
            <a:r>
              <a:rPr lang="en-US" sz="1800" dirty="0" smtClean="0"/>
              <a:t>Based on #1 and #2, the group needs to consider the potential sizes of the differences in means and standard deviations which could go undetected and determine appropriate actions for monitoring and possibly correcting for these potential differences, or determine if a different path forward for fuel approval is necessary.</a:t>
            </a:r>
          </a:p>
          <a:p>
            <a:pPr marL="0" indent="0">
              <a:buNone/>
            </a:pPr>
            <a:endParaRPr lang="en-US" sz="1800"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4</a:t>
            </a:fld>
            <a:endParaRPr lang="en-US" dirty="0"/>
          </a:p>
        </p:txBody>
      </p:sp>
    </p:spTree>
    <p:extLst>
      <p:ext uri="{BB962C8B-B14F-4D97-AF65-F5344CB8AC3E}">
        <p14:creationId xmlns:p14="http://schemas.microsoft.com/office/powerpoint/2010/main" val="289701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752" y="130180"/>
            <a:ext cx="8686800" cy="751442"/>
          </a:xfrm>
        </p:spPr>
        <p:txBody>
          <a:bodyPr>
            <a:normAutofit/>
          </a:bodyPr>
          <a:lstStyle/>
          <a:p>
            <a:r>
              <a:rPr lang="en-US" dirty="0" smtClean="0"/>
              <a:t>Precision Matrix Change</a:t>
            </a:r>
            <a:endParaRPr lang="en-US" sz="3100"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5</a:t>
            </a:fld>
            <a:endParaRPr lang="en-US" dirty="0"/>
          </a:p>
        </p:txBody>
      </p:sp>
      <p:sp>
        <p:nvSpPr>
          <p:cNvPr id="11" name="TextBox 10"/>
          <p:cNvSpPr txBox="1"/>
          <p:nvPr/>
        </p:nvSpPr>
        <p:spPr>
          <a:xfrm>
            <a:off x="6019699" y="214368"/>
            <a:ext cx="3366858" cy="923330"/>
          </a:xfrm>
          <a:prstGeom prst="rect">
            <a:avLst/>
          </a:prstGeom>
          <a:noFill/>
        </p:spPr>
        <p:txBody>
          <a:bodyPr wrap="square" rtlCol="0">
            <a:spAutoFit/>
          </a:bodyPr>
          <a:lstStyle/>
          <a:p>
            <a:r>
              <a:rPr lang="en-US" dirty="0" smtClean="0"/>
              <a:t>Fuel A = PC-10 Fuel</a:t>
            </a:r>
          </a:p>
          <a:p>
            <a:endParaRPr lang="en-US" dirty="0" smtClean="0"/>
          </a:p>
          <a:p>
            <a:r>
              <a:rPr lang="en-US" dirty="0" smtClean="0"/>
              <a:t>Fuel B = ASTM D975 Pump Fuel</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206163435"/>
              </p:ext>
            </p:extLst>
          </p:nvPr>
        </p:nvGraphicFramePr>
        <p:xfrm>
          <a:off x="2801536" y="1389613"/>
          <a:ext cx="6096000" cy="2217882"/>
        </p:xfrm>
        <a:graphic>
          <a:graphicData uri="http://schemas.openxmlformats.org/drawingml/2006/table">
            <a:tbl>
              <a:tblPr firstRow="1" bandRow="1">
                <a:tableStyleId>{5C22544A-7EE6-4342-B048-85BDC9FD1C3A}</a:tableStyleId>
              </a:tblPr>
              <a:tblGrid>
                <a:gridCol w="1524000"/>
                <a:gridCol w="1524000"/>
                <a:gridCol w="1524000"/>
                <a:gridCol w="1524000"/>
              </a:tblGrid>
              <a:tr h="363682">
                <a:tc>
                  <a:txBody>
                    <a:bodyPr/>
                    <a:lstStyle/>
                    <a:p>
                      <a:pPr algn="ctr"/>
                      <a:r>
                        <a:rPr lang="en-US" sz="1200" dirty="0" smtClean="0"/>
                        <a:t>Stand A-1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A-2</a:t>
                      </a:r>
                    </a:p>
                  </a:txBody>
                  <a:tcPr anchor="ctr"/>
                </a:tc>
                <a:tc>
                  <a:txBody>
                    <a:bodyPr/>
                    <a:lstStyle/>
                    <a:p>
                      <a:pPr algn="ctr"/>
                      <a:r>
                        <a:rPr lang="en-US" sz="1200" dirty="0" smtClean="0"/>
                        <a:t>Stand G-1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G-2</a:t>
                      </a: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HWO, Fuel A</a:t>
                      </a: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a:t>
                      </a:r>
                      <a:r>
                        <a:rPr lang="en-US" sz="1200" baseline="0" dirty="0" smtClean="0">
                          <a:solidFill>
                            <a:schemeClr val="tx1"/>
                          </a:solidFill>
                        </a:rPr>
                        <a:t>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solidFill>
                      <a:srgbClr val="FFFF00"/>
                    </a:solidFill>
                  </a:tcPr>
                </a:tc>
                <a:tc>
                  <a:txBody>
                    <a:bodyPr/>
                    <a:lstStyle/>
                    <a:p>
                      <a:pPr algn="ctr"/>
                      <a:r>
                        <a:rPr lang="en-US" sz="1200" dirty="0" smtClean="0">
                          <a:solidFill>
                            <a:schemeClr val="tx1"/>
                          </a:solidFill>
                        </a:rPr>
                        <a:t>HWO, Fuel B</a:t>
                      </a:r>
                      <a:endParaRPr lang="en-US" sz="1200" dirty="0">
                        <a:solidFill>
                          <a:schemeClr val="tx1"/>
                        </a:solidFill>
                      </a:endParaRPr>
                    </a:p>
                  </a:txBody>
                  <a:tcPr anchor="ctr">
                    <a:solidFill>
                      <a:srgbClr val="FFFF00"/>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135203653"/>
              </p:ext>
            </p:extLst>
          </p:nvPr>
        </p:nvGraphicFramePr>
        <p:xfrm>
          <a:off x="2801536" y="3967705"/>
          <a:ext cx="6096000" cy="222504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sz="1200" dirty="0" smtClean="0"/>
                        <a:t>Stand A-1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A-2</a:t>
                      </a:r>
                    </a:p>
                  </a:txBody>
                  <a:tcPr anchor="ctr"/>
                </a:tc>
                <a:tc>
                  <a:txBody>
                    <a:bodyPr/>
                    <a:lstStyle/>
                    <a:p>
                      <a:pPr algn="ctr"/>
                      <a:r>
                        <a:rPr lang="en-US" sz="1200" dirty="0" smtClean="0"/>
                        <a:t>Stand G-1</a:t>
                      </a:r>
                      <a:endParaRPr 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smtClean="0"/>
                        <a:t>Stand G-2</a:t>
                      </a: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latin typeface="+mn-lt"/>
                          <a:ea typeface="+mn-ea"/>
                          <a:cs typeface="+mn-cs"/>
                        </a:rPr>
                        <a:t>HWO, Fuel A</a:t>
                      </a: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a:t>
                      </a:r>
                      <a:r>
                        <a:rPr lang="en-US" sz="1200" baseline="0" dirty="0" smtClean="0">
                          <a:solidFill>
                            <a:schemeClr val="tx1"/>
                          </a:solidFill>
                        </a:rPr>
                        <a:t>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HWO, Fuel B</a:t>
                      </a:r>
                      <a:endParaRPr lang="en-US" sz="1200" dirty="0">
                        <a:solidFill>
                          <a:schemeClr val="tx1"/>
                        </a:solidFill>
                      </a:endParaRPr>
                    </a:p>
                  </a:txBody>
                  <a:tcPr anchor="ctr"/>
                </a:tc>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A</a:t>
                      </a:r>
                      <a:endParaRPr lang="en-US" sz="1200" dirty="0">
                        <a:solidFill>
                          <a:schemeClr val="tx1"/>
                        </a:solidFill>
                      </a:endParaRPr>
                    </a:p>
                  </a:txBody>
                  <a:tcPr anchor="ctr"/>
                </a:tc>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tc>
              </a:tr>
              <a:tr h="370840">
                <a:tc>
                  <a:txBody>
                    <a:bodyPr/>
                    <a:lstStyle/>
                    <a:p>
                      <a:pPr algn="ctr"/>
                      <a:r>
                        <a:rPr lang="en-US" sz="1200" dirty="0" smtClean="0">
                          <a:solidFill>
                            <a:schemeClr val="tx1"/>
                          </a:solidFill>
                        </a:rPr>
                        <a:t>LWO, Fuel B</a:t>
                      </a:r>
                      <a:endParaRPr lang="en-US" sz="1200" dirty="0">
                        <a:solidFill>
                          <a:schemeClr val="tx1"/>
                        </a:solidFill>
                      </a:endParaRPr>
                    </a:p>
                  </a:txBody>
                  <a:tcPr anchor="ctr"/>
                </a:tc>
                <a:tc>
                  <a:txBody>
                    <a:bodyPr/>
                    <a:lstStyle/>
                    <a:p>
                      <a:pPr algn="ctr"/>
                      <a:r>
                        <a:rPr lang="en-US" sz="1200" dirty="0" smtClean="0">
                          <a:solidFill>
                            <a:schemeClr val="tx1"/>
                          </a:solidFill>
                        </a:rPr>
                        <a:t>HWO, Fuel A</a:t>
                      </a:r>
                      <a:endParaRPr lang="en-US" sz="1200" dirty="0">
                        <a:solidFill>
                          <a:schemeClr val="tx1"/>
                        </a:solidFill>
                      </a:endParaRPr>
                    </a:p>
                  </a:txBody>
                  <a:tcPr anchor="ctr"/>
                </a:tc>
                <a:tc>
                  <a:txBody>
                    <a:bodyPr/>
                    <a:lstStyle/>
                    <a:p>
                      <a:pPr algn="ctr"/>
                      <a:r>
                        <a:rPr lang="en-US" sz="1200" dirty="0" smtClean="0">
                          <a:solidFill>
                            <a:schemeClr val="tx1"/>
                          </a:solidFill>
                        </a:rPr>
                        <a:t>HWO, Fuel B</a:t>
                      </a:r>
                      <a:endParaRPr lang="en-US" sz="1200" dirty="0">
                        <a:solidFill>
                          <a:schemeClr val="tx1"/>
                        </a:solidFill>
                      </a:endParaRPr>
                    </a:p>
                  </a:txBody>
                  <a:tcPr anchor="ctr">
                    <a:solidFill>
                      <a:srgbClr val="FFFF00"/>
                    </a:solidFill>
                  </a:tcPr>
                </a:tc>
                <a:tc>
                  <a:txBody>
                    <a:bodyPr/>
                    <a:lstStyle/>
                    <a:p>
                      <a:pPr algn="ctr"/>
                      <a:r>
                        <a:rPr lang="en-US" sz="1200" dirty="0" smtClean="0">
                          <a:solidFill>
                            <a:schemeClr val="tx1"/>
                          </a:solidFill>
                        </a:rPr>
                        <a:t>LWO, Fuel A</a:t>
                      </a:r>
                      <a:endParaRPr lang="en-US" sz="1200" dirty="0">
                        <a:solidFill>
                          <a:schemeClr val="tx1"/>
                        </a:solidFill>
                      </a:endParaRPr>
                    </a:p>
                  </a:txBody>
                  <a:tcPr anchor="ctr">
                    <a:solidFill>
                      <a:srgbClr val="FFFF00"/>
                    </a:solidFill>
                  </a:tcPr>
                </a:tc>
              </a:tr>
            </a:tbl>
          </a:graphicData>
        </a:graphic>
      </p:graphicFrame>
      <p:sp>
        <p:nvSpPr>
          <p:cNvPr id="7" name="TextBox 6"/>
          <p:cNvSpPr txBox="1"/>
          <p:nvPr/>
        </p:nvSpPr>
        <p:spPr>
          <a:xfrm>
            <a:off x="517236" y="1985818"/>
            <a:ext cx="1911928" cy="369332"/>
          </a:xfrm>
          <a:prstGeom prst="rect">
            <a:avLst/>
          </a:prstGeom>
          <a:noFill/>
        </p:spPr>
        <p:txBody>
          <a:bodyPr wrap="square" rtlCol="0">
            <a:spAutoFit/>
          </a:bodyPr>
          <a:lstStyle/>
          <a:p>
            <a:r>
              <a:rPr lang="en-US" dirty="0" smtClean="0"/>
              <a:t>Previous Matrix</a:t>
            </a:r>
            <a:endParaRPr lang="en-US" dirty="0"/>
          </a:p>
        </p:txBody>
      </p:sp>
      <p:sp>
        <p:nvSpPr>
          <p:cNvPr id="9" name="TextBox 8"/>
          <p:cNvSpPr txBox="1"/>
          <p:nvPr/>
        </p:nvSpPr>
        <p:spPr>
          <a:xfrm>
            <a:off x="591126" y="4484255"/>
            <a:ext cx="1911928" cy="369332"/>
          </a:xfrm>
          <a:prstGeom prst="rect">
            <a:avLst/>
          </a:prstGeom>
          <a:noFill/>
        </p:spPr>
        <p:txBody>
          <a:bodyPr wrap="square" rtlCol="0">
            <a:spAutoFit/>
          </a:bodyPr>
          <a:lstStyle/>
          <a:p>
            <a:r>
              <a:rPr lang="en-US" dirty="0" smtClean="0"/>
              <a:t>New Matrix</a:t>
            </a:r>
            <a:endParaRPr lang="en-US" dirty="0"/>
          </a:p>
        </p:txBody>
      </p:sp>
    </p:spTree>
    <p:extLst>
      <p:ext uri="{BB962C8B-B14F-4D97-AF65-F5344CB8AC3E}">
        <p14:creationId xmlns:p14="http://schemas.microsoft.com/office/powerpoint/2010/main" val="1563995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752" y="130180"/>
            <a:ext cx="8686800" cy="751442"/>
          </a:xfrm>
        </p:spPr>
        <p:txBody>
          <a:bodyPr>
            <a:normAutofit fontScale="90000"/>
          </a:bodyPr>
          <a:lstStyle/>
          <a:p>
            <a:r>
              <a:rPr lang="en-US" dirty="0" smtClean="0"/>
              <a:t>Precision Matrix with Three D975 Sources</a:t>
            </a:r>
            <a:endParaRPr lang="en-US" sz="3100"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6</a:t>
            </a:fld>
            <a:endParaRPr lang="en-US" dirty="0"/>
          </a:p>
        </p:txBody>
      </p:sp>
      <p:sp>
        <p:nvSpPr>
          <p:cNvPr id="11" name="TextBox 10"/>
          <p:cNvSpPr txBox="1"/>
          <p:nvPr/>
        </p:nvSpPr>
        <p:spPr>
          <a:xfrm>
            <a:off x="1021366" y="4623305"/>
            <a:ext cx="2792097" cy="923330"/>
          </a:xfrm>
          <a:prstGeom prst="rect">
            <a:avLst/>
          </a:prstGeom>
          <a:noFill/>
        </p:spPr>
        <p:txBody>
          <a:bodyPr wrap="square" rtlCol="0">
            <a:spAutoFit/>
          </a:bodyPr>
          <a:lstStyle/>
          <a:p>
            <a:r>
              <a:rPr lang="en-US" dirty="0" smtClean="0"/>
              <a:t>Fuel B1 = </a:t>
            </a:r>
            <a:r>
              <a:rPr lang="en-US" dirty="0" err="1" smtClean="0"/>
              <a:t>TxLED</a:t>
            </a:r>
            <a:r>
              <a:rPr lang="en-US" dirty="0" smtClean="0"/>
              <a:t> Diesel</a:t>
            </a:r>
          </a:p>
          <a:p>
            <a:r>
              <a:rPr lang="en-US" dirty="0" smtClean="0"/>
              <a:t>Fuel B2 = Michigan Fuel</a:t>
            </a:r>
          </a:p>
          <a:p>
            <a:r>
              <a:rPr lang="en-US" dirty="0" smtClean="0"/>
              <a:t>Fuel B3 = Virginia Fuel</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365619217"/>
              </p:ext>
            </p:extLst>
          </p:nvPr>
        </p:nvGraphicFramePr>
        <p:xfrm>
          <a:off x="1457887" y="1739557"/>
          <a:ext cx="6345584" cy="2296391"/>
        </p:xfrm>
        <a:graphic>
          <a:graphicData uri="http://schemas.openxmlformats.org/drawingml/2006/table">
            <a:tbl>
              <a:tblPr firstRow="1" bandRow="1">
                <a:tableStyleId>{5C22544A-7EE6-4342-B048-85BDC9FD1C3A}</a:tableStyleId>
              </a:tblPr>
              <a:tblGrid>
                <a:gridCol w="1586396"/>
                <a:gridCol w="1586396"/>
                <a:gridCol w="1586396"/>
                <a:gridCol w="1586396"/>
              </a:tblGrid>
              <a:tr h="395456">
                <a:tc>
                  <a:txBody>
                    <a:bodyPr/>
                    <a:lstStyle/>
                    <a:p>
                      <a:pPr algn="ctr"/>
                      <a:r>
                        <a:rPr lang="en-US" sz="1400" dirty="0" smtClean="0"/>
                        <a:t>Stand A-1</a:t>
                      </a:r>
                      <a:endParaRPr 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t>Stand A-2</a:t>
                      </a:r>
                    </a:p>
                  </a:txBody>
                  <a:tcPr anchor="ctr"/>
                </a:tc>
                <a:tc>
                  <a:txBody>
                    <a:bodyPr/>
                    <a:lstStyle/>
                    <a:p>
                      <a:pPr algn="ctr"/>
                      <a:r>
                        <a:rPr lang="en-US" sz="1400" dirty="0" smtClean="0"/>
                        <a:t>Stand G-1</a:t>
                      </a:r>
                      <a:endParaRPr 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t>Stand G-2</a:t>
                      </a:r>
                    </a:p>
                  </a:txBody>
                  <a:tcPr anchor="ctr"/>
                </a:tc>
              </a:tr>
              <a:tr h="394228">
                <a:tc>
                  <a:txBody>
                    <a:bodyPr/>
                    <a:lstStyle/>
                    <a:p>
                      <a:pPr algn="ctr"/>
                      <a:r>
                        <a:rPr lang="en-US" sz="1400" dirty="0" smtClean="0">
                          <a:solidFill>
                            <a:schemeClr val="tx1"/>
                          </a:solidFill>
                        </a:rPr>
                        <a:t>LWO, Fuel B2</a:t>
                      </a:r>
                      <a:endParaRPr lang="en-US" sz="1400" dirty="0">
                        <a:solidFill>
                          <a:schemeClr val="tx1"/>
                        </a:solidFill>
                      </a:endParaRPr>
                    </a:p>
                  </a:txBody>
                  <a:tcPr anchor="ctr">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latin typeface="+mn-lt"/>
                          <a:ea typeface="+mn-ea"/>
                          <a:cs typeface="+mn-cs"/>
                        </a:rPr>
                        <a:t>HWO, PC-10</a:t>
                      </a:r>
                    </a:p>
                  </a:txBody>
                  <a:tcPr anchor="ctr">
                    <a:solidFill>
                      <a:schemeClr val="tx2">
                        <a:lumMod val="20000"/>
                        <a:lumOff val="80000"/>
                      </a:schemeClr>
                    </a:solidFill>
                  </a:tcPr>
                </a:tc>
                <a:tc>
                  <a:txBody>
                    <a:bodyPr/>
                    <a:lstStyle/>
                    <a:p>
                      <a:pPr algn="ctr"/>
                      <a:r>
                        <a:rPr lang="en-US" sz="1400" dirty="0" smtClean="0">
                          <a:solidFill>
                            <a:schemeClr val="tx1"/>
                          </a:solidFill>
                        </a:rPr>
                        <a:t>HWO, Fuel B3</a:t>
                      </a:r>
                      <a:endParaRPr lang="en-US" sz="1400" dirty="0">
                        <a:solidFill>
                          <a:schemeClr val="tx1"/>
                        </a:solidFill>
                      </a:endParaRPr>
                    </a:p>
                  </a:txBody>
                  <a:tcPr anchor="ctr">
                    <a:solidFill>
                      <a:schemeClr val="accent2">
                        <a:lumMod val="60000"/>
                        <a:lumOff val="40000"/>
                      </a:schemeClr>
                    </a:solidFill>
                  </a:tcPr>
                </a:tc>
                <a:tc>
                  <a:txBody>
                    <a:bodyPr/>
                    <a:lstStyle/>
                    <a:p>
                      <a:pPr algn="ctr"/>
                      <a:r>
                        <a:rPr lang="en-US" sz="1400" dirty="0" smtClean="0">
                          <a:solidFill>
                            <a:schemeClr val="tx1"/>
                          </a:solidFill>
                        </a:rPr>
                        <a:t>LWO,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r>
              <a:tr h="324023">
                <a:tc>
                  <a:txBody>
                    <a:bodyPr/>
                    <a:lstStyle/>
                    <a:p>
                      <a:pPr algn="ctr"/>
                      <a:r>
                        <a:rPr lang="en-US" sz="1400" dirty="0" smtClean="0">
                          <a:solidFill>
                            <a:schemeClr val="tx1"/>
                          </a:solidFill>
                        </a:rPr>
                        <a:t>HWO,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HWO, Fuel B1</a:t>
                      </a:r>
                      <a:endParaRPr lang="en-US" sz="1400" dirty="0">
                        <a:solidFill>
                          <a:schemeClr val="tx1"/>
                        </a:solidFill>
                      </a:endParaRPr>
                    </a:p>
                  </a:txBody>
                  <a:tcPr anchor="ctr">
                    <a:solidFill>
                      <a:srgbClr val="FFFF00"/>
                    </a:solidFill>
                  </a:tcPr>
                </a:tc>
                <a:tc>
                  <a:txBody>
                    <a:bodyPr/>
                    <a:lstStyle/>
                    <a:p>
                      <a:pPr algn="ctr"/>
                      <a:r>
                        <a:rPr lang="en-US" sz="1400" dirty="0" smtClean="0">
                          <a:solidFill>
                            <a:schemeClr val="tx1"/>
                          </a:solidFill>
                        </a:rPr>
                        <a:t>LWO,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LWO, Fuel B1</a:t>
                      </a:r>
                      <a:endParaRPr lang="en-US" sz="1400" dirty="0">
                        <a:solidFill>
                          <a:schemeClr val="tx1"/>
                        </a:solidFill>
                      </a:endParaRPr>
                    </a:p>
                  </a:txBody>
                  <a:tcPr anchor="ctr">
                    <a:solidFill>
                      <a:srgbClr val="FFFF00"/>
                    </a:solidFill>
                  </a:tcPr>
                </a:tc>
              </a:tr>
              <a:tr h="394228">
                <a:tc>
                  <a:txBody>
                    <a:bodyPr/>
                    <a:lstStyle/>
                    <a:p>
                      <a:pPr algn="ctr"/>
                      <a:r>
                        <a:rPr lang="en-US" sz="1400" dirty="0" smtClean="0">
                          <a:solidFill>
                            <a:schemeClr val="tx1"/>
                          </a:solidFill>
                        </a:rPr>
                        <a:t>HWO, Fuel B2</a:t>
                      </a:r>
                      <a:endParaRPr lang="en-US" sz="1400" dirty="0">
                        <a:solidFill>
                          <a:schemeClr val="tx1"/>
                        </a:solidFill>
                      </a:endParaRPr>
                    </a:p>
                  </a:txBody>
                  <a:tcPr anchor="ctr">
                    <a:solidFill>
                      <a:srgbClr val="FFC000"/>
                    </a:solidFill>
                  </a:tcPr>
                </a:tc>
                <a:tc>
                  <a:txBody>
                    <a:bodyPr/>
                    <a:lstStyle/>
                    <a:p>
                      <a:pPr algn="ctr"/>
                      <a:r>
                        <a:rPr lang="en-US" sz="1400" dirty="0" smtClean="0">
                          <a:solidFill>
                            <a:schemeClr val="tx1"/>
                          </a:solidFill>
                        </a:rPr>
                        <a:t>LWO,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LWO, Fuel B3</a:t>
                      </a:r>
                      <a:endParaRPr lang="en-US" sz="1400" dirty="0">
                        <a:solidFill>
                          <a:schemeClr val="tx1"/>
                        </a:solidFill>
                      </a:endParaRPr>
                    </a:p>
                  </a:txBody>
                  <a:tcPr anchor="ctr">
                    <a:solidFill>
                      <a:schemeClr val="accent2">
                        <a:lumMod val="60000"/>
                        <a:lumOff val="40000"/>
                      </a:schemeClr>
                    </a:solidFill>
                  </a:tcPr>
                </a:tc>
                <a:tc>
                  <a:txBody>
                    <a:bodyPr/>
                    <a:lstStyle/>
                    <a:p>
                      <a:pPr algn="ctr"/>
                      <a:r>
                        <a:rPr lang="en-US" sz="1400" dirty="0" smtClean="0">
                          <a:solidFill>
                            <a:schemeClr val="tx1"/>
                          </a:solidFill>
                        </a:rPr>
                        <a:t>HWO,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r>
              <a:tr h="394228">
                <a:tc>
                  <a:txBody>
                    <a:bodyPr/>
                    <a:lstStyle/>
                    <a:p>
                      <a:pPr algn="ctr"/>
                      <a:r>
                        <a:rPr lang="en-US" sz="1400" dirty="0" smtClean="0">
                          <a:solidFill>
                            <a:schemeClr val="tx1"/>
                          </a:solidFill>
                        </a:rPr>
                        <a:t>LWO,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LWO, Fuel B1</a:t>
                      </a:r>
                      <a:endParaRPr lang="en-US" sz="1400" dirty="0">
                        <a:solidFill>
                          <a:schemeClr val="tx1"/>
                        </a:solidFill>
                      </a:endParaRPr>
                    </a:p>
                  </a:txBody>
                  <a:tcPr anchor="ctr">
                    <a:solidFill>
                      <a:srgbClr val="FFFF00"/>
                    </a:solidFill>
                  </a:tcPr>
                </a:tc>
                <a:tc>
                  <a:txBody>
                    <a:bodyPr/>
                    <a:lstStyle/>
                    <a:p>
                      <a:pPr algn="ctr"/>
                      <a:r>
                        <a:rPr lang="en-US" sz="1400" dirty="0" smtClean="0">
                          <a:solidFill>
                            <a:schemeClr val="tx1"/>
                          </a:solidFill>
                        </a:rPr>
                        <a:t>HWO,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HWO, Fuel B1</a:t>
                      </a:r>
                      <a:endParaRPr lang="en-US" sz="1400" dirty="0">
                        <a:solidFill>
                          <a:schemeClr val="tx1"/>
                        </a:solidFill>
                      </a:endParaRPr>
                    </a:p>
                  </a:txBody>
                  <a:tcPr anchor="ctr">
                    <a:solidFill>
                      <a:srgbClr val="FFFF00"/>
                    </a:solidFill>
                  </a:tcPr>
                </a:tc>
              </a:tr>
              <a:tr h="394228">
                <a:tc>
                  <a:txBody>
                    <a:bodyPr/>
                    <a:lstStyle/>
                    <a:p>
                      <a:pPr algn="ctr"/>
                      <a:r>
                        <a:rPr lang="en-US" sz="1400" dirty="0" smtClean="0">
                          <a:solidFill>
                            <a:schemeClr val="tx1"/>
                          </a:solidFill>
                        </a:rPr>
                        <a:t>LWO, Fuel B2</a:t>
                      </a:r>
                      <a:endParaRPr lang="en-US" sz="1400" dirty="0">
                        <a:solidFill>
                          <a:schemeClr val="tx1"/>
                        </a:solidFill>
                      </a:endParaRPr>
                    </a:p>
                  </a:txBody>
                  <a:tcPr anchor="ctr">
                    <a:solidFill>
                      <a:srgbClr val="FFC000"/>
                    </a:solidFill>
                  </a:tcPr>
                </a:tc>
                <a:tc>
                  <a:txBody>
                    <a:bodyPr/>
                    <a:lstStyle/>
                    <a:p>
                      <a:pPr algn="ctr"/>
                      <a:r>
                        <a:rPr lang="en-US" sz="1400" dirty="0" smtClean="0">
                          <a:solidFill>
                            <a:schemeClr val="tx1"/>
                          </a:solidFill>
                        </a:rPr>
                        <a:t>HWO,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c>
                  <a:txBody>
                    <a:bodyPr/>
                    <a:lstStyle/>
                    <a:p>
                      <a:pPr algn="ctr"/>
                      <a:r>
                        <a:rPr lang="en-US" sz="1400" dirty="0" smtClean="0">
                          <a:solidFill>
                            <a:schemeClr val="tx1"/>
                          </a:solidFill>
                        </a:rPr>
                        <a:t>HWO, Fuel B3</a:t>
                      </a:r>
                      <a:endParaRPr lang="en-US" sz="1400" dirty="0">
                        <a:solidFill>
                          <a:schemeClr val="tx1"/>
                        </a:solidFill>
                      </a:endParaRPr>
                    </a:p>
                  </a:txBody>
                  <a:tcPr anchor="ctr">
                    <a:solidFill>
                      <a:schemeClr val="accent2">
                        <a:lumMod val="60000"/>
                        <a:lumOff val="40000"/>
                      </a:schemeClr>
                    </a:solidFill>
                  </a:tcPr>
                </a:tc>
                <a:tc>
                  <a:txBody>
                    <a:bodyPr/>
                    <a:lstStyle/>
                    <a:p>
                      <a:pPr algn="ctr"/>
                      <a:r>
                        <a:rPr lang="en-US" sz="1400" dirty="0" smtClean="0">
                          <a:solidFill>
                            <a:schemeClr val="tx1"/>
                          </a:solidFill>
                        </a:rPr>
                        <a:t>LWO, </a:t>
                      </a:r>
                      <a:r>
                        <a:rPr lang="en-US" sz="1400" b="0" kern="1200" dirty="0" smtClean="0">
                          <a:solidFill>
                            <a:schemeClr val="tx1"/>
                          </a:solidFill>
                          <a:latin typeface="+mn-lt"/>
                          <a:ea typeface="+mn-ea"/>
                          <a:cs typeface="+mn-cs"/>
                        </a:rPr>
                        <a:t>PC-10</a:t>
                      </a:r>
                      <a:endParaRPr lang="en-US" sz="1400" dirty="0">
                        <a:solidFill>
                          <a:schemeClr val="tx1"/>
                        </a:solidFill>
                      </a:endParaRPr>
                    </a:p>
                  </a:txBody>
                  <a:tcPr anchor="ctr">
                    <a:solidFill>
                      <a:schemeClr val="tx2">
                        <a:lumMod val="20000"/>
                        <a:lumOff val="80000"/>
                      </a:schemeClr>
                    </a:solidFill>
                  </a:tcPr>
                </a:tc>
              </a:tr>
            </a:tbl>
          </a:graphicData>
        </a:graphic>
      </p:graphicFrame>
      <p:sp>
        <p:nvSpPr>
          <p:cNvPr id="3" name="TextBox 2"/>
          <p:cNvSpPr txBox="1"/>
          <p:nvPr/>
        </p:nvSpPr>
        <p:spPr>
          <a:xfrm>
            <a:off x="432752" y="1038946"/>
            <a:ext cx="7730836" cy="369332"/>
          </a:xfrm>
          <a:prstGeom prst="rect">
            <a:avLst/>
          </a:prstGeom>
          <a:noFill/>
        </p:spPr>
        <p:txBody>
          <a:bodyPr wrap="square" rtlCol="0">
            <a:spAutoFit/>
          </a:bodyPr>
          <a:lstStyle/>
          <a:p>
            <a:r>
              <a:rPr lang="en-US" dirty="0" smtClean="0"/>
              <a:t>The table below shows the precision matrix with three D975 fuel sources.</a:t>
            </a:r>
            <a:endParaRPr lang="en-US" dirty="0"/>
          </a:p>
        </p:txBody>
      </p:sp>
      <p:sp>
        <p:nvSpPr>
          <p:cNvPr id="5" name="TextBox 4"/>
          <p:cNvSpPr txBox="1"/>
          <p:nvPr/>
        </p:nvSpPr>
        <p:spPr>
          <a:xfrm>
            <a:off x="4006721" y="4367227"/>
            <a:ext cx="4890815" cy="1754326"/>
          </a:xfrm>
          <a:prstGeom prst="rect">
            <a:avLst/>
          </a:prstGeom>
          <a:noFill/>
          <a:ln>
            <a:solidFill>
              <a:schemeClr val="tx1"/>
            </a:solidFill>
          </a:ln>
        </p:spPr>
        <p:txBody>
          <a:bodyPr wrap="square" rtlCol="0">
            <a:spAutoFit/>
          </a:bodyPr>
          <a:lstStyle/>
          <a:p>
            <a:r>
              <a:rPr lang="en-US" b="1" u="sng" dirty="0" smtClean="0"/>
              <a:t>Note:  </a:t>
            </a:r>
          </a:p>
          <a:p>
            <a:r>
              <a:rPr lang="en-US" dirty="0" smtClean="0"/>
              <a:t>The task was to design a matrix using three D975 fuels.  Use of these fuels here doesn’t mean the stats group agrees/disagrees with these specific choices, as that is a separate discussion from what was asked of the stats group here. </a:t>
            </a:r>
            <a:endParaRPr lang="en-US" dirty="0"/>
          </a:p>
        </p:txBody>
      </p:sp>
    </p:spTree>
    <p:extLst>
      <p:ext uri="{BB962C8B-B14F-4D97-AF65-F5344CB8AC3E}">
        <p14:creationId xmlns:p14="http://schemas.microsoft.com/office/powerpoint/2010/main" val="3658541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76" y="117724"/>
            <a:ext cx="8686800" cy="751442"/>
          </a:xfrm>
        </p:spPr>
        <p:txBody>
          <a:bodyPr/>
          <a:lstStyle/>
          <a:p>
            <a:r>
              <a:rPr lang="en-US" dirty="0" smtClean="0"/>
              <a:t>Power Calculations</a:t>
            </a:r>
            <a:endParaRPr lang="en-US" dirty="0"/>
          </a:p>
        </p:txBody>
      </p:sp>
      <p:sp>
        <p:nvSpPr>
          <p:cNvPr id="3" name="Content Placeholder 2"/>
          <p:cNvSpPr>
            <a:spLocks noGrp="1"/>
          </p:cNvSpPr>
          <p:nvPr>
            <p:ph idx="1"/>
          </p:nvPr>
        </p:nvSpPr>
        <p:spPr/>
        <p:txBody>
          <a:bodyPr/>
          <a:lstStyle/>
          <a:p>
            <a:pPr marL="0" indent="0">
              <a:buNone/>
            </a:pPr>
            <a:r>
              <a:rPr lang="en-US" sz="2000" b="1" u="sng" dirty="0" smtClean="0"/>
              <a:t>Statistical power </a:t>
            </a:r>
            <a:r>
              <a:rPr lang="en-US" sz="2000" dirty="0" smtClean="0"/>
              <a:t>is the </a:t>
            </a:r>
            <a:r>
              <a:rPr lang="en-US" sz="2000" u="sng" dirty="0" smtClean="0"/>
              <a:t>probability</a:t>
            </a:r>
            <a:r>
              <a:rPr lang="en-US" sz="2000" dirty="0" smtClean="0"/>
              <a:t> of being able to detect a difference at given significance level if the real difference is “X”.</a:t>
            </a:r>
          </a:p>
          <a:p>
            <a:pPr marL="0" indent="0">
              <a:buNone/>
            </a:pPr>
            <a:endParaRPr lang="en-US" sz="2000" dirty="0"/>
          </a:p>
          <a:p>
            <a:pPr marL="0" indent="0">
              <a:buNone/>
            </a:pPr>
            <a:r>
              <a:rPr lang="en-US" sz="2000" dirty="0" smtClean="0"/>
              <a:t>Components of the power calculations done here:</a:t>
            </a:r>
          </a:p>
          <a:p>
            <a:pPr marL="457200" indent="-457200">
              <a:buAutoNum type="arabicParenR"/>
            </a:pPr>
            <a:r>
              <a:rPr lang="en-US" sz="2000" dirty="0" smtClean="0"/>
              <a:t>Power (A Probability)</a:t>
            </a:r>
          </a:p>
          <a:p>
            <a:pPr marL="457200" indent="-457200">
              <a:buAutoNum type="arabicParenR"/>
            </a:pPr>
            <a:r>
              <a:rPr lang="en-US" sz="2000" dirty="0" smtClean="0"/>
              <a:t>Significance Level (0.05 and 0.10 used here for 95% and 90% confidence, respectively)</a:t>
            </a:r>
          </a:p>
          <a:p>
            <a:pPr marL="457200" indent="-457200">
              <a:buAutoNum type="arabicParenR"/>
            </a:pPr>
            <a:r>
              <a:rPr lang="en-US" sz="2000" dirty="0" smtClean="0"/>
              <a:t>The real difference between fuels, unknown in advance, so hypothetical values are used.  This difference will be in terms of standard deviations, since the standard deviation is unknown at this time.</a:t>
            </a:r>
          </a:p>
          <a:p>
            <a:pPr marL="457200" indent="-457200">
              <a:buAutoNum type="arabicParenR"/>
            </a:pPr>
            <a:endParaRPr lang="en-US" sz="2000" dirty="0" smtClean="0"/>
          </a:p>
          <a:p>
            <a:endParaRPr lang="en-US" sz="2000" dirty="0" smtClean="0"/>
          </a:p>
        </p:txBody>
      </p:sp>
      <p:sp>
        <p:nvSpPr>
          <p:cNvPr id="4" name="Slide Number Placeholder 3"/>
          <p:cNvSpPr>
            <a:spLocks noGrp="1"/>
          </p:cNvSpPr>
          <p:nvPr>
            <p:ph type="sldNum" sz="quarter" idx="12"/>
          </p:nvPr>
        </p:nvSpPr>
        <p:spPr/>
        <p:txBody>
          <a:bodyPr/>
          <a:lstStyle/>
          <a:p>
            <a:fld id="{511E60E2-5F03-4AD1-8874-AA9ACC93B38D}" type="slidenum">
              <a:rPr lang="en-US" smtClean="0"/>
              <a:pPr/>
              <a:t>7</a:t>
            </a:fld>
            <a:endParaRPr lang="en-US" dirty="0"/>
          </a:p>
        </p:txBody>
      </p:sp>
    </p:spTree>
    <p:extLst>
      <p:ext uri="{BB962C8B-B14F-4D97-AF65-F5344CB8AC3E}">
        <p14:creationId xmlns:p14="http://schemas.microsoft.com/office/powerpoint/2010/main" val="1371626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Calculations</a:t>
            </a:r>
            <a:endParaRPr lang="en-US" dirty="0"/>
          </a:p>
        </p:txBody>
      </p:sp>
      <p:sp>
        <p:nvSpPr>
          <p:cNvPr id="3" name="Content Placeholder 2"/>
          <p:cNvSpPr>
            <a:spLocks noGrp="1"/>
          </p:cNvSpPr>
          <p:nvPr>
            <p:ph idx="1"/>
          </p:nvPr>
        </p:nvSpPr>
        <p:spPr>
          <a:xfrm>
            <a:off x="343802" y="917649"/>
            <a:ext cx="8234362" cy="5140029"/>
          </a:xfrm>
        </p:spPr>
        <p:txBody>
          <a:bodyPr/>
          <a:lstStyle/>
          <a:p>
            <a:pPr marL="457200" indent="-457200">
              <a:buFont typeface="+mj-lt"/>
              <a:buAutoNum type="arabicPeriod"/>
            </a:pPr>
            <a:r>
              <a:rPr lang="en-US" sz="2000" dirty="0" smtClean="0"/>
              <a:t>One D975 fuel different from average of all others.</a:t>
            </a:r>
          </a:p>
          <a:p>
            <a:pPr marL="457200" indent="-457200">
              <a:buFont typeface="+mj-lt"/>
              <a:buAutoNum type="arabicPeriod"/>
            </a:pPr>
            <a:endParaRPr lang="en-US" dirty="0"/>
          </a:p>
          <a:p>
            <a:pPr marL="457200" indent="-457200">
              <a:buFont typeface="+mj-lt"/>
              <a:buAutoNum type="arabicPeriod"/>
            </a:pPr>
            <a:endParaRPr lang="en-US" dirty="0" smtClean="0"/>
          </a:p>
          <a:p>
            <a:pPr marL="457200" indent="-457200">
              <a:buFont typeface="+mj-lt"/>
              <a:buAutoNum type="arabicPeriod"/>
            </a:pPr>
            <a:endParaRPr lang="en-US" dirty="0"/>
          </a:p>
          <a:p>
            <a:pPr marL="457200" indent="-457200">
              <a:buFont typeface="+mj-lt"/>
              <a:buAutoNum type="arabicPeriod"/>
            </a:pPr>
            <a:endParaRPr lang="en-US" dirty="0" smtClean="0"/>
          </a:p>
          <a:p>
            <a:pPr marL="0" indent="0">
              <a:buNone/>
            </a:pPr>
            <a:endParaRPr lang="en-US" dirty="0" smtClean="0"/>
          </a:p>
          <a:p>
            <a:pPr marL="457200" indent="-457200">
              <a:buFont typeface="+mj-lt"/>
              <a:buAutoNum type="arabicPeriod" startAt="2"/>
            </a:pPr>
            <a:r>
              <a:rPr lang="en-US" sz="2000" dirty="0" smtClean="0"/>
              <a:t>PC-10 Different from average of all D975.</a:t>
            </a:r>
          </a:p>
          <a:p>
            <a:pPr marL="0" indent="0">
              <a:buNone/>
            </a:pP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8</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44757391"/>
              </p:ext>
            </p:extLst>
          </p:nvPr>
        </p:nvGraphicFramePr>
        <p:xfrm>
          <a:off x="1275724" y="1432860"/>
          <a:ext cx="6991932" cy="782807"/>
        </p:xfrm>
        <a:graphic>
          <a:graphicData uri="http://schemas.openxmlformats.org/drawingml/2006/table">
            <a:tbl>
              <a:tblPr firstRow="1" bandRow="1">
                <a:tableStyleId>{5C22544A-7EE6-4342-B048-85BDC9FD1C3A}</a:tableStyleId>
              </a:tblPr>
              <a:tblGrid>
                <a:gridCol w="1165322"/>
                <a:gridCol w="1165322"/>
                <a:gridCol w="1165322"/>
                <a:gridCol w="1165322"/>
                <a:gridCol w="1165322"/>
                <a:gridCol w="1165322"/>
              </a:tblGrid>
              <a:tr h="417047">
                <a:tc>
                  <a:txBody>
                    <a:bodyPr/>
                    <a:lstStyle/>
                    <a:p>
                      <a:pPr algn="ctr"/>
                      <a:r>
                        <a:rPr lang="en-US" b="1" dirty="0" smtClean="0">
                          <a:solidFill>
                            <a:schemeClr val="tx1"/>
                          </a:solidFill>
                        </a:rPr>
                        <a:t>Difference</a:t>
                      </a:r>
                      <a:endParaRPr lang="en-US" b="1" dirty="0">
                        <a:solidFill>
                          <a:schemeClr val="tx1"/>
                        </a:solidFill>
                      </a:endParaRPr>
                    </a:p>
                  </a:txBody>
                  <a:tcPr anchor="ctr"/>
                </a:tc>
                <a:tc>
                  <a:txBody>
                    <a:bodyPr/>
                    <a:lstStyle/>
                    <a:p>
                      <a:pPr algn="ctr"/>
                      <a:r>
                        <a:rPr lang="en-US" dirty="0" smtClean="0"/>
                        <a:t>1 Sigma</a:t>
                      </a:r>
                      <a:endParaRPr lang="en-US" dirty="0"/>
                    </a:p>
                  </a:txBody>
                  <a:tcPr anchor="ctr"/>
                </a:tc>
                <a:tc>
                  <a:txBody>
                    <a:bodyPr/>
                    <a:lstStyle/>
                    <a:p>
                      <a:pPr algn="ctr"/>
                      <a:r>
                        <a:rPr lang="en-US" dirty="0" smtClean="0"/>
                        <a:t>1.5</a:t>
                      </a:r>
                      <a:r>
                        <a:rPr lang="en-US" baseline="0" dirty="0" smtClean="0"/>
                        <a:t> Sigma</a:t>
                      </a:r>
                      <a:endParaRPr lang="en-US" dirty="0"/>
                    </a:p>
                  </a:txBody>
                  <a:tcPr anchor="ctr"/>
                </a:tc>
                <a:tc>
                  <a:txBody>
                    <a:bodyPr/>
                    <a:lstStyle/>
                    <a:p>
                      <a:pPr algn="ctr"/>
                      <a:r>
                        <a:rPr lang="en-US" dirty="0" smtClean="0"/>
                        <a:t>2</a:t>
                      </a:r>
                      <a:r>
                        <a:rPr lang="en-US" baseline="0" dirty="0" smtClean="0"/>
                        <a:t> Sigma</a:t>
                      </a:r>
                      <a:endParaRPr lang="en-US" dirty="0"/>
                    </a:p>
                  </a:txBody>
                  <a:tcPr anchor="ctr"/>
                </a:tc>
                <a:tc>
                  <a:txBody>
                    <a:bodyPr/>
                    <a:lstStyle/>
                    <a:p>
                      <a:pPr algn="ctr"/>
                      <a:r>
                        <a:rPr lang="en-US" dirty="0" smtClean="0"/>
                        <a:t>2.5 Sigma</a:t>
                      </a:r>
                      <a:endParaRPr lang="en-US" dirty="0"/>
                    </a:p>
                  </a:txBody>
                  <a:tcPr anchor="ctr"/>
                </a:tc>
                <a:tc>
                  <a:txBody>
                    <a:bodyPr/>
                    <a:lstStyle/>
                    <a:p>
                      <a:pPr algn="ctr"/>
                      <a:r>
                        <a:rPr lang="en-US" dirty="0" smtClean="0"/>
                        <a:t>3 Sigma</a:t>
                      </a:r>
                      <a:endParaRPr lang="en-US" dirty="0"/>
                    </a:p>
                  </a:txBody>
                  <a:tcPr anchor="ctr"/>
                </a:tc>
              </a:tr>
              <a:tr h="264135">
                <a:tc>
                  <a:txBody>
                    <a:bodyPr/>
                    <a:lstStyle/>
                    <a:p>
                      <a:pPr algn="ctr"/>
                      <a:r>
                        <a:rPr lang="en-US" b="1" dirty="0" smtClean="0"/>
                        <a:t>Power</a:t>
                      </a:r>
                      <a:endParaRPr lang="en-US" b="1" dirty="0"/>
                    </a:p>
                  </a:txBody>
                  <a:tcPr anchor="ctr"/>
                </a:tc>
                <a:tc>
                  <a:txBody>
                    <a:bodyPr/>
                    <a:lstStyle/>
                    <a:p>
                      <a:pPr algn="ctr"/>
                      <a:r>
                        <a:rPr lang="en-US" dirty="0" smtClean="0"/>
                        <a:t>15%</a:t>
                      </a:r>
                      <a:endParaRPr lang="en-US" dirty="0"/>
                    </a:p>
                  </a:txBody>
                  <a:tcPr anchor="ctr"/>
                </a:tc>
                <a:tc>
                  <a:txBody>
                    <a:bodyPr/>
                    <a:lstStyle/>
                    <a:p>
                      <a:pPr algn="ctr"/>
                      <a:r>
                        <a:rPr lang="en-US" dirty="0" smtClean="0"/>
                        <a:t>29%</a:t>
                      </a:r>
                      <a:endParaRPr lang="en-US" dirty="0"/>
                    </a:p>
                  </a:txBody>
                  <a:tcPr anchor="ctr"/>
                </a:tc>
                <a:tc>
                  <a:txBody>
                    <a:bodyPr/>
                    <a:lstStyle/>
                    <a:p>
                      <a:pPr algn="ctr"/>
                      <a:r>
                        <a:rPr lang="en-US" dirty="0" smtClean="0"/>
                        <a:t>46%</a:t>
                      </a:r>
                      <a:endParaRPr lang="en-US" dirty="0"/>
                    </a:p>
                  </a:txBody>
                  <a:tcPr anchor="ctr"/>
                </a:tc>
                <a:tc>
                  <a:txBody>
                    <a:bodyPr/>
                    <a:lstStyle/>
                    <a:p>
                      <a:pPr algn="ctr"/>
                      <a:r>
                        <a:rPr lang="en-US" dirty="0" smtClean="0"/>
                        <a:t>64%</a:t>
                      </a:r>
                      <a:endParaRPr lang="en-US" dirty="0"/>
                    </a:p>
                  </a:txBody>
                  <a:tcPr anchor="ctr"/>
                </a:tc>
                <a:tc>
                  <a:txBody>
                    <a:bodyPr/>
                    <a:lstStyle/>
                    <a:p>
                      <a:pPr algn="ctr"/>
                      <a:r>
                        <a:rPr lang="en-US" dirty="0" smtClean="0"/>
                        <a:t>79%</a:t>
                      </a:r>
                      <a:endParaRPr lang="en-US" dirty="0"/>
                    </a:p>
                  </a:txBody>
                  <a:tcPr anchor="ct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264632712"/>
              </p:ext>
            </p:extLst>
          </p:nvPr>
        </p:nvGraphicFramePr>
        <p:xfrm>
          <a:off x="1275724" y="2442099"/>
          <a:ext cx="6991932" cy="782807"/>
        </p:xfrm>
        <a:graphic>
          <a:graphicData uri="http://schemas.openxmlformats.org/drawingml/2006/table">
            <a:tbl>
              <a:tblPr firstRow="1" bandRow="1">
                <a:tableStyleId>{5C22544A-7EE6-4342-B048-85BDC9FD1C3A}</a:tableStyleId>
              </a:tblPr>
              <a:tblGrid>
                <a:gridCol w="1165322"/>
                <a:gridCol w="1165322"/>
                <a:gridCol w="1165322"/>
                <a:gridCol w="1165322"/>
                <a:gridCol w="1165322"/>
                <a:gridCol w="1165322"/>
              </a:tblGrid>
              <a:tr h="417047">
                <a:tc>
                  <a:txBody>
                    <a:bodyPr/>
                    <a:lstStyle/>
                    <a:p>
                      <a:pPr algn="ctr"/>
                      <a:r>
                        <a:rPr lang="en-US" b="1" dirty="0" smtClean="0">
                          <a:solidFill>
                            <a:schemeClr val="tx1"/>
                          </a:solidFill>
                        </a:rPr>
                        <a:t>Difference</a:t>
                      </a:r>
                      <a:endParaRPr lang="en-US" b="1" dirty="0">
                        <a:solidFill>
                          <a:schemeClr val="tx1"/>
                        </a:solidFill>
                      </a:endParaRPr>
                    </a:p>
                  </a:txBody>
                  <a:tcPr anchor="ctr"/>
                </a:tc>
                <a:tc>
                  <a:txBody>
                    <a:bodyPr/>
                    <a:lstStyle/>
                    <a:p>
                      <a:pPr algn="ctr"/>
                      <a:r>
                        <a:rPr lang="en-US" dirty="0" smtClean="0"/>
                        <a:t>1 Sigma</a:t>
                      </a:r>
                      <a:endParaRPr lang="en-US" dirty="0"/>
                    </a:p>
                  </a:txBody>
                  <a:tcPr anchor="ctr"/>
                </a:tc>
                <a:tc>
                  <a:txBody>
                    <a:bodyPr/>
                    <a:lstStyle/>
                    <a:p>
                      <a:pPr algn="ctr"/>
                      <a:r>
                        <a:rPr lang="en-US" dirty="0" smtClean="0"/>
                        <a:t>1.5</a:t>
                      </a:r>
                      <a:r>
                        <a:rPr lang="en-US" baseline="0" dirty="0" smtClean="0"/>
                        <a:t> Sigma</a:t>
                      </a:r>
                      <a:endParaRPr lang="en-US" dirty="0"/>
                    </a:p>
                  </a:txBody>
                  <a:tcPr anchor="ctr"/>
                </a:tc>
                <a:tc>
                  <a:txBody>
                    <a:bodyPr/>
                    <a:lstStyle/>
                    <a:p>
                      <a:pPr algn="ctr"/>
                      <a:r>
                        <a:rPr lang="en-US" dirty="0" smtClean="0"/>
                        <a:t>2</a:t>
                      </a:r>
                      <a:r>
                        <a:rPr lang="en-US" baseline="0" dirty="0" smtClean="0"/>
                        <a:t> Sigma</a:t>
                      </a:r>
                      <a:endParaRPr lang="en-US" dirty="0"/>
                    </a:p>
                  </a:txBody>
                  <a:tcPr anchor="ctr"/>
                </a:tc>
                <a:tc>
                  <a:txBody>
                    <a:bodyPr/>
                    <a:lstStyle/>
                    <a:p>
                      <a:pPr algn="ctr"/>
                      <a:r>
                        <a:rPr lang="en-US" dirty="0" smtClean="0"/>
                        <a:t>2.5 Sigma</a:t>
                      </a:r>
                      <a:endParaRPr lang="en-US" dirty="0"/>
                    </a:p>
                  </a:txBody>
                  <a:tcPr anchor="ctr"/>
                </a:tc>
                <a:tc>
                  <a:txBody>
                    <a:bodyPr/>
                    <a:lstStyle/>
                    <a:p>
                      <a:pPr algn="ctr"/>
                      <a:r>
                        <a:rPr lang="en-US" dirty="0" smtClean="0"/>
                        <a:t>3 Sigma</a:t>
                      </a:r>
                      <a:endParaRPr lang="en-US" dirty="0"/>
                    </a:p>
                  </a:txBody>
                  <a:tcPr anchor="ctr"/>
                </a:tc>
              </a:tr>
              <a:tr h="264135">
                <a:tc>
                  <a:txBody>
                    <a:bodyPr/>
                    <a:lstStyle/>
                    <a:p>
                      <a:pPr algn="ctr"/>
                      <a:r>
                        <a:rPr lang="en-US" b="1" dirty="0" smtClean="0"/>
                        <a:t>Power</a:t>
                      </a:r>
                      <a:endParaRPr lang="en-US" b="1" dirty="0"/>
                    </a:p>
                  </a:txBody>
                  <a:tcPr anchor="ctr"/>
                </a:tc>
                <a:tc>
                  <a:txBody>
                    <a:bodyPr/>
                    <a:lstStyle/>
                    <a:p>
                      <a:pPr algn="ctr"/>
                      <a:r>
                        <a:rPr lang="en-US" dirty="0" smtClean="0"/>
                        <a:t>25%</a:t>
                      </a:r>
                      <a:endParaRPr lang="en-US" dirty="0"/>
                    </a:p>
                  </a:txBody>
                  <a:tcPr anchor="ctr"/>
                </a:tc>
                <a:tc>
                  <a:txBody>
                    <a:bodyPr/>
                    <a:lstStyle/>
                    <a:p>
                      <a:pPr algn="ctr"/>
                      <a:r>
                        <a:rPr lang="en-US" dirty="0" smtClean="0"/>
                        <a:t>42%</a:t>
                      </a:r>
                      <a:endParaRPr lang="en-US" dirty="0"/>
                    </a:p>
                  </a:txBody>
                  <a:tcPr anchor="ctr"/>
                </a:tc>
                <a:tc>
                  <a:txBody>
                    <a:bodyPr/>
                    <a:lstStyle/>
                    <a:p>
                      <a:pPr algn="ctr"/>
                      <a:r>
                        <a:rPr lang="en-US" dirty="0" smtClean="0"/>
                        <a:t>60%</a:t>
                      </a:r>
                      <a:endParaRPr lang="en-US" dirty="0"/>
                    </a:p>
                  </a:txBody>
                  <a:tcPr anchor="ctr"/>
                </a:tc>
                <a:tc>
                  <a:txBody>
                    <a:bodyPr/>
                    <a:lstStyle/>
                    <a:p>
                      <a:pPr algn="ctr"/>
                      <a:r>
                        <a:rPr lang="en-US" dirty="0" smtClean="0"/>
                        <a:t>77%</a:t>
                      </a:r>
                      <a:endParaRPr lang="en-US" dirty="0"/>
                    </a:p>
                  </a:txBody>
                  <a:tcPr anchor="ctr"/>
                </a:tc>
                <a:tc>
                  <a:txBody>
                    <a:bodyPr/>
                    <a:lstStyle/>
                    <a:p>
                      <a:pPr algn="ctr"/>
                      <a:r>
                        <a:rPr lang="en-US" dirty="0" smtClean="0"/>
                        <a:t>89%</a:t>
                      </a:r>
                      <a:endParaRPr lang="en-US" dirty="0"/>
                    </a:p>
                  </a:txBody>
                  <a:tcPr anchor="ct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945716477"/>
              </p:ext>
            </p:extLst>
          </p:nvPr>
        </p:nvGraphicFramePr>
        <p:xfrm>
          <a:off x="1275724" y="4099880"/>
          <a:ext cx="6991932" cy="782807"/>
        </p:xfrm>
        <a:graphic>
          <a:graphicData uri="http://schemas.openxmlformats.org/drawingml/2006/table">
            <a:tbl>
              <a:tblPr firstRow="1" bandRow="1">
                <a:tableStyleId>{5C22544A-7EE6-4342-B048-85BDC9FD1C3A}</a:tableStyleId>
              </a:tblPr>
              <a:tblGrid>
                <a:gridCol w="1165322"/>
                <a:gridCol w="1165322"/>
                <a:gridCol w="1165322"/>
                <a:gridCol w="1165322"/>
                <a:gridCol w="1165322"/>
                <a:gridCol w="1165322"/>
              </a:tblGrid>
              <a:tr h="417047">
                <a:tc>
                  <a:txBody>
                    <a:bodyPr/>
                    <a:lstStyle/>
                    <a:p>
                      <a:pPr algn="ctr"/>
                      <a:r>
                        <a:rPr lang="en-US" b="1" dirty="0" smtClean="0">
                          <a:solidFill>
                            <a:schemeClr val="tx1"/>
                          </a:solidFill>
                        </a:rPr>
                        <a:t>Difference</a:t>
                      </a:r>
                      <a:endParaRPr lang="en-US" b="1" dirty="0">
                        <a:solidFill>
                          <a:schemeClr val="tx1"/>
                        </a:solidFill>
                      </a:endParaRPr>
                    </a:p>
                  </a:txBody>
                  <a:tcPr anchor="ctr"/>
                </a:tc>
                <a:tc>
                  <a:txBody>
                    <a:bodyPr/>
                    <a:lstStyle/>
                    <a:p>
                      <a:pPr algn="ctr"/>
                      <a:r>
                        <a:rPr lang="en-US" dirty="0" smtClean="0"/>
                        <a:t>1 Sigma</a:t>
                      </a:r>
                      <a:endParaRPr lang="en-US" dirty="0"/>
                    </a:p>
                  </a:txBody>
                  <a:tcPr anchor="ctr"/>
                </a:tc>
                <a:tc>
                  <a:txBody>
                    <a:bodyPr/>
                    <a:lstStyle/>
                    <a:p>
                      <a:pPr algn="ctr"/>
                      <a:r>
                        <a:rPr lang="en-US" dirty="0" smtClean="0"/>
                        <a:t>1.5</a:t>
                      </a:r>
                      <a:r>
                        <a:rPr lang="en-US" baseline="0" dirty="0" smtClean="0"/>
                        <a:t> Sigma</a:t>
                      </a:r>
                      <a:endParaRPr lang="en-US" dirty="0"/>
                    </a:p>
                  </a:txBody>
                  <a:tcPr anchor="ctr"/>
                </a:tc>
                <a:tc>
                  <a:txBody>
                    <a:bodyPr/>
                    <a:lstStyle/>
                    <a:p>
                      <a:pPr algn="ctr"/>
                      <a:r>
                        <a:rPr lang="en-US" dirty="0" smtClean="0"/>
                        <a:t>2</a:t>
                      </a:r>
                      <a:r>
                        <a:rPr lang="en-US" baseline="0" dirty="0" smtClean="0"/>
                        <a:t> Sigma</a:t>
                      </a:r>
                      <a:endParaRPr lang="en-US" dirty="0"/>
                    </a:p>
                  </a:txBody>
                  <a:tcPr anchor="ctr"/>
                </a:tc>
                <a:tc>
                  <a:txBody>
                    <a:bodyPr/>
                    <a:lstStyle/>
                    <a:p>
                      <a:pPr algn="ctr"/>
                      <a:r>
                        <a:rPr lang="en-US" dirty="0" smtClean="0"/>
                        <a:t>2.5 Sigma</a:t>
                      </a:r>
                      <a:endParaRPr lang="en-US" dirty="0"/>
                    </a:p>
                  </a:txBody>
                  <a:tcPr anchor="ctr"/>
                </a:tc>
                <a:tc>
                  <a:txBody>
                    <a:bodyPr/>
                    <a:lstStyle/>
                    <a:p>
                      <a:pPr algn="ctr"/>
                      <a:r>
                        <a:rPr lang="en-US" dirty="0" smtClean="0"/>
                        <a:t>3 Sigma</a:t>
                      </a:r>
                      <a:endParaRPr lang="en-US" dirty="0"/>
                    </a:p>
                  </a:txBody>
                  <a:tcPr anchor="ctr"/>
                </a:tc>
              </a:tr>
              <a:tr h="264135">
                <a:tc>
                  <a:txBody>
                    <a:bodyPr/>
                    <a:lstStyle/>
                    <a:p>
                      <a:pPr algn="ctr"/>
                      <a:r>
                        <a:rPr lang="en-US" b="1" dirty="0" smtClean="0"/>
                        <a:t>Power</a:t>
                      </a:r>
                      <a:endParaRPr lang="en-US" b="1" dirty="0"/>
                    </a:p>
                  </a:txBody>
                  <a:tcPr anchor="ctr"/>
                </a:tc>
                <a:tc>
                  <a:txBody>
                    <a:bodyPr/>
                    <a:lstStyle/>
                    <a:p>
                      <a:pPr algn="ctr"/>
                      <a:r>
                        <a:rPr lang="en-US" dirty="0" smtClean="0"/>
                        <a:t>21%</a:t>
                      </a:r>
                      <a:endParaRPr lang="en-US" dirty="0"/>
                    </a:p>
                  </a:txBody>
                  <a:tcPr anchor="ctr"/>
                </a:tc>
                <a:tc>
                  <a:txBody>
                    <a:bodyPr/>
                    <a:lstStyle/>
                    <a:p>
                      <a:pPr algn="ctr"/>
                      <a:r>
                        <a:rPr lang="en-US" dirty="0" smtClean="0"/>
                        <a:t>43%</a:t>
                      </a:r>
                      <a:endParaRPr lang="en-US" dirty="0"/>
                    </a:p>
                  </a:txBody>
                  <a:tcPr anchor="ctr"/>
                </a:tc>
                <a:tc>
                  <a:txBody>
                    <a:bodyPr/>
                    <a:lstStyle/>
                    <a:p>
                      <a:pPr algn="ctr"/>
                      <a:r>
                        <a:rPr lang="en-US" dirty="0" smtClean="0"/>
                        <a:t>66%</a:t>
                      </a:r>
                      <a:endParaRPr lang="en-US" dirty="0"/>
                    </a:p>
                  </a:txBody>
                  <a:tcPr anchor="ctr"/>
                </a:tc>
                <a:tc>
                  <a:txBody>
                    <a:bodyPr/>
                    <a:lstStyle/>
                    <a:p>
                      <a:pPr algn="ctr"/>
                      <a:r>
                        <a:rPr lang="en-US" dirty="0" smtClean="0"/>
                        <a:t>84%</a:t>
                      </a:r>
                      <a:endParaRPr lang="en-US" dirty="0"/>
                    </a:p>
                  </a:txBody>
                  <a:tcPr anchor="ctr"/>
                </a:tc>
                <a:tc>
                  <a:txBody>
                    <a:bodyPr/>
                    <a:lstStyle/>
                    <a:p>
                      <a:pPr algn="ctr"/>
                      <a:r>
                        <a:rPr lang="en-US" dirty="0" smtClean="0"/>
                        <a:t>94%</a:t>
                      </a:r>
                      <a:endParaRPr lang="en-US" dirty="0"/>
                    </a:p>
                  </a:txBody>
                  <a:tcPr anchor="ct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883345483"/>
              </p:ext>
            </p:extLst>
          </p:nvPr>
        </p:nvGraphicFramePr>
        <p:xfrm>
          <a:off x="1275724" y="5109119"/>
          <a:ext cx="6991932" cy="782807"/>
        </p:xfrm>
        <a:graphic>
          <a:graphicData uri="http://schemas.openxmlformats.org/drawingml/2006/table">
            <a:tbl>
              <a:tblPr firstRow="1" bandRow="1">
                <a:tableStyleId>{5C22544A-7EE6-4342-B048-85BDC9FD1C3A}</a:tableStyleId>
              </a:tblPr>
              <a:tblGrid>
                <a:gridCol w="1165322"/>
                <a:gridCol w="1165322"/>
                <a:gridCol w="1165322"/>
                <a:gridCol w="1165322"/>
                <a:gridCol w="1165322"/>
                <a:gridCol w="1165322"/>
              </a:tblGrid>
              <a:tr h="417047">
                <a:tc>
                  <a:txBody>
                    <a:bodyPr/>
                    <a:lstStyle/>
                    <a:p>
                      <a:pPr algn="ctr"/>
                      <a:r>
                        <a:rPr lang="en-US" b="1" dirty="0" smtClean="0">
                          <a:solidFill>
                            <a:schemeClr val="tx1"/>
                          </a:solidFill>
                        </a:rPr>
                        <a:t>Difference</a:t>
                      </a:r>
                      <a:endParaRPr lang="en-US" b="1" dirty="0">
                        <a:solidFill>
                          <a:schemeClr val="tx1"/>
                        </a:solidFill>
                      </a:endParaRPr>
                    </a:p>
                  </a:txBody>
                  <a:tcPr anchor="ctr"/>
                </a:tc>
                <a:tc>
                  <a:txBody>
                    <a:bodyPr/>
                    <a:lstStyle/>
                    <a:p>
                      <a:pPr algn="ctr"/>
                      <a:r>
                        <a:rPr lang="en-US" dirty="0" smtClean="0"/>
                        <a:t>1 Sigma</a:t>
                      </a:r>
                      <a:endParaRPr lang="en-US" dirty="0"/>
                    </a:p>
                  </a:txBody>
                  <a:tcPr anchor="ctr"/>
                </a:tc>
                <a:tc>
                  <a:txBody>
                    <a:bodyPr/>
                    <a:lstStyle/>
                    <a:p>
                      <a:pPr algn="ctr"/>
                      <a:r>
                        <a:rPr lang="en-US" dirty="0" smtClean="0"/>
                        <a:t>1.5</a:t>
                      </a:r>
                      <a:r>
                        <a:rPr lang="en-US" baseline="0" dirty="0" smtClean="0"/>
                        <a:t> Sigma</a:t>
                      </a:r>
                      <a:endParaRPr lang="en-US" dirty="0"/>
                    </a:p>
                  </a:txBody>
                  <a:tcPr anchor="ctr"/>
                </a:tc>
                <a:tc>
                  <a:txBody>
                    <a:bodyPr/>
                    <a:lstStyle/>
                    <a:p>
                      <a:pPr algn="ctr"/>
                      <a:r>
                        <a:rPr lang="en-US" dirty="0" smtClean="0"/>
                        <a:t>2</a:t>
                      </a:r>
                      <a:r>
                        <a:rPr lang="en-US" baseline="0" dirty="0" smtClean="0"/>
                        <a:t> Sigma</a:t>
                      </a:r>
                      <a:endParaRPr lang="en-US" dirty="0"/>
                    </a:p>
                  </a:txBody>
                  <a:tcPr anchor="ctr"/>
                </a:tc>
                <a:tc>
                  <a:txBody>
                    <a:bodyPr/>
                    <a:lstStyle/>
                    <a:p>
                      <a:pPr algn="ctr"/>
                      <a:r>
                        <a:rPr lang="en-US" dirty="0" smtClean="0"/>
                        <a:t>2.5 Sigma</a:t>
                      </a:r>
                      <a:endParaRPr lang="en-US" dirty="0"/>
                    </a:p>
                  </a:txBody>
                  <a:tcPr anchor="ctr"/>
                </a:tc>
                <a:tc>
                  <a:txBody>
                    <a:bodyPr/>
                    <a:lstStyle/>
                    <a:p>
                      <a:pPr algn="ctr"/>
                      <a:r>
                        <a:rPr lang="en-US" dirty="0" smtClean="0"/>
                        <a:t>3 Sigma</a:t>
                      </a:r>
                      <a:endParaRPr lang="en-US" dirty="0"/>
                    </a:p>
                  </a:txBody>
                  <a:tcPr anchor="ctr"/>
                </a:tc>
              </a:tr>
              <a:tr h="264135">
                <a:tc>
                  <a:txBody>
                    <a:bodyPr/>
                    <a:lstStyle/>
                    <a:p>
                      <a:pPr algn="ctr"/>
                      <a:r>
                        <a:rPr lang="en-US" b="1" dirty="0" smtClean="0"/>
                        <a:t>Power</a:t>
                      </a:r>
                      <a:endParaRPr lang="en-US" b="1" dirty="0"/>
                    </a:p>
                  </a:txBody>
                  <a:tcPr anchor="ctr"/>
                </a:tc>
                <a:tc>
                  <a:txBody>
                    <a:bodyPr/>
                    <a:lstStyle/>
                    <a:p>
                      <a:pPr algn="ctr"/>
                      <a:r>
                        <a:rPr lang="en-US" dirty="0" smtClean="0"/>
                        <a:t>34%</a:t>
                      </a:r>
                      <a:endParaRPr lang="en-US" dirty="0"/>
                    </a:p>
                  </a:txBody>
                  <a:tcPr anchor="ctr"/>
                </a:tc>
                <a:tc>
                  <a:txBody>
                    <a:bodyPr/>
                    <a:lstStyle/>
                    <a:p>
                      <a:pPr algn="ctr"/>
                      <a:r>
                        <a:rPr lang="en-US" dirty="0" smtClean="0"/>
                        <a:t>57%</a:t>
                      </a:r>
                      <a:endParaRPr lang="en-US" dirty="0"/>
                    </a:p>
                  </a:txBody>
                  <a:tcPr anchor="ctr"/>
                </a:tc>
                <a:tc>
                  <a:txBody>
                    <a:bodyPr/>
                    <a:lstStyle/>
                    <a:p>
                      <a:pPr algn="ctr"/>
                      <a:r>
                        <a:rPr lang="en-US" dirty="0" smtClean="0"/>
                        <a:t>78%</a:t>
                      </a:r>
                      <a:endParaRPr lang="en-US" dirty="0"/>
                    </a:p>
                  </a:txBody>
                  <a:tcPr anchor="ctr"/>
                </a:tc>
                <a:tc>
                  <a:txBody>
                    <a:bodyPr/>
                    <a:lstStyle/>
                    <a:p>
                      <a:pPr algn="ctr"/>
                      <a:r>
                        <a:rPr lang="en-US" dirty="0" smtClean="0"/>
                        <a:t>92%</a:t>
                      </a:r>
                      <a:endParaRPr lang="en-US" dirty="0"/>
                    </a:p>
                  </a:txBody>
                  <a:tcPr anchor="ctr"/>
                </a:tc>
                <a:tc>
                  <a:txBody>
                    <a:bodyPr/>
                    <a:lstStyle/>
                    <a:p>
                      <a:pPr algn="ctr"/>
                      <a:r>
                        <a:rPr lang="en-US" dirty="0" smtClean="0"/>
                        <a:t>98%</a:t>
                      </a:r>
                      <a:endParaRPr lang="en-US" dirty="0"/>
                    </a:p>
                  </a:txBody>
                  <a:tcPr anchor="ctr"/>
                </a:tc>
              </a:tr>
            </a:tbl>
          </a:graphicData>
        </a:graphic>
      </p:graphicFrame>
      <mc:AlternateContent xmlns:mc="http://schemas.openxmlformats.org/markup-compatibility/2006" xmlns:a14="http://schemas.microsoft.com/office/drawing/2010/main">
        <mc:Choice Requires="a14">
          <p:sp>
            <p:nvSpPr>
              <p:cNvPr id="10" name="TextBox 9"/>
              <p:cNvSpPr txBox="1"/>
              <p:nvPr/>
            </p:nvSpPr>
            <p:spPr>
              <a:xfrm>
                <a:off x="188449" y="2634416"/>
                <a:ext cx="9319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=0.10</m:t>
                      </m:r>
                    </m:oMath>
                  </m:oMathPara>
                </a14:m>
                <a:endParaRPr lang="en-US" dirty="0"/>
              </a:p>
            </p:txBody>
          </p:sp>
        </mc:Choice>
        <mc:Fallback xmlns="">
          <p:sp>
            <p:nvSpPr>
              <p:cNvPr id="10" name="TextBox 9"/>
              <p:cNvSpPr txBox="1">
                <a:spLocks noRot="1" noChangeAspect="1" noMove="1" noResize="1" noEditPoints="1" noAdjustHandles="1" noChangeArrowheads="1" noChangeShapeType="1" noTextEdit="1"/>
              </p:cNvSpPr>
              <p:nvPr/>
            </p:nvSpPr>
            <p:spPr>
              <a:xfrm>
                <a:off x="188449" y="2634416"/>
                <a:ext cx="931922" cy="276999"/>
              </a:xfrm>
              <a:prstGeom prst="rect">
                <a:avLst/>
              </a:prstGeom>
              <a:blipFill rotWithShape="0">
                <a:blip r:embed="rId2"/>
                <a:stretch>
                  <a:fillRect l="-3268" r="-5882"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188449" y="1706783"/>
                <a:ext cx="9319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=0.05</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188449" y="1706783"/>
                <a:ext cx="931922" cy="276999"/>
              </a:xfrm>
              <a:prstGeom prst="rect">
                <a:avLst/>
              </a:prstGeom>
              <a:blipFill rotWithShape="0">
                <a:blip r:embed="rId3"/>
                <a:stretch>
                  <a:fillRect l="-3268" r="-6536" b="-88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188449" y="5307245"/>
                <a:ext cx="9319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=0.10</m:t>
                      </m:r>
                    </m:oMath>
                  </m:oMathPara>
                </a14:m>
                <a:endParaRPr lang="en-US" dirty="0"/>
              </a:p>
            </p:txBody>
          </p:sp>
        </mc:Choice>
        <mc:Fallback xmlns="">
          <p:sp>
            <p:nvSpPr>
              <p:cNvPr id="12" name="TextBox 11"/>
              <p:cNvSpPr txBox="1">
                <a:spLocks noRot="1" noChangeAspect="1" noMove="1" noResize="1" noEditPoints="1" noAdjustHandles="1" noChangeArrowheads="1" noChangeShapeType="1" noTextEdit="1"/>
              </p:cNvSpPr>
              <p:nvPr/>
            </p:nvSpPr>
            <p:spPr>
              <a:xfrm>
                <a:off x="188449" y="5307245"/>
                <a:ext cx="931922" cy="276999"/>
              </a:xfrm>
              <a:prstGeom prst="rect">
                <a:avLst/>
              </a:prstGeom>
              <a:blipFill rotWithShape="0">
                <a:blip r:embed="rId4"/>
                <a:stretch>
                  <a:fillRect l="-3268" r="-5882"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188449" y="4379612"/>
                <a:ext cx="93192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𝛼</m:t>
                      </m:r>
                      <m:r>
                        <a:rPr lang="en-US" b="0" i="1" smtClean="0">
                          <a:latin typeface="Cambria Math" panose="02040503050406030204" pitchFamily="18" charset="0"/>
                          <a:ea typeface="Cambria Math" panose="02040503050406030204" pitchFamily="18" charset="0"/>
                        </a:rPr>
                        <m:t>=0.05</m:t>
                      </m:r>
                    </m:oMath>
                  </m:oMathPara>
                </a14:m>
                <a:endParaRPr lang="en-US" dirty="0"/>
              </a:p>
            </p:txBody>
          </p:sp>
        </mc:Choice>
        <mc:Fallback xmlns="">
          <p:sp>
            <p:nvSpPr>
              <p:cNvPr id="13" name="TextBox 12"/>
              <p:cNvSpPr txBox="1">
                <a:spLocks noRot="1" noChangeAspect="1" noMove="1" noResize="1" noEditPoints="1" noAdjustHandles="1" noChangeArrowheads="1" noChangeShapeType="1" noTextEdit="1"/>
              </p:cNvSpPr>
              <p:nvPr/>
            </p:nvSpPr>
            <p:spPr>
              <a:xfrm>
                <a:off x="188449" y="4379612"/>
                <a:ext cx="931922" cy="276999"/>
              </a:xfrm>
              <a:prstGeom prst="rect">
                <a:avLst/>
              </a:prstGeom>
              <a:blipFill rotWithShape="0">
                <a:blip r:embed="rId5"/>
                <a:stretch>
                  <a:fillRect l="-3268" r="-6536" b="-6522"/>
                </a:stretch>
              </a:blipFill>
            </p:spPr>
            <p:txBody>
              <a:bodyPr/>
              <a:lstStyle/>
              <a:p>
                <a:r>
                  <a:rPr lang="en-US">
                    <a:noFill/>
                  </a:rPr>
                  <a:t> </a:t>
                </a:r>
              </a:p>
            </p:txBody>
          </p:sp>
        </mc:Fallback>
      </mc:AlternateContent>
    </p:spTree>
    <p:extLst>
      <p:ext uri="{BB962C8B-B14F-4D97-AF65-F5344CB8AC3E}">
        <p14:creationId xmlns:p14="http://schemas.microsoft.com/office/powerpoint/2010/main" val="81603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76" y="117724"/>
            <a:ext cx="8686800" cy="751442"/>
          </a:xfrm>
        </p:spPr>
        <p:txBody>
          <a:bodyPr/>
          <a:lstStyle/>
          <a:p>
            <a:r>
              <a:rPr lang="en-US" dirty="0" smtClean="0"/>
              <a:t>Variance Testing</a:t>
            </a:r>
            <a:endParaRPr lang="en-US" dirty="0"/>
          </a:p>
        </p:txBody>
      </p:sp>
      <p:sp>
        <p:nvSpPr>
          <p:cNvPr id="3" name="Content Placeholder 2"/>
          <p:cNvSpPr>
            <a:spLocks noGrp="1"/>
          </p:cNvSpPr>
          <p:nvPr>
            <p:ph idx="1"/>
          </p:nvPr>
        </p:nvSpPr>
        <p:spPr/>
        <p:txBody>
          <a:bodyPr>
            <a:normAutofit/>
          </a:bodyPr>
          <a:lstStyle/>
          <a:p>
            <a:pPr marL="0" indent="0">
              <a:buNone/>
            </a:pPr>
            <a:r>
              <a:rPr lang="en-US" sz="1800" dirty="0" smtClean="0">
                <a:latin typeface="+mn-lt"/>
              </a:rPr>
              <a:t>If there are no statistically detectable differences in the means of the various fuels, we would next test for variability differences.  The table below indicates the minimum ratio of the standard deviations which would be required to statistically detect a difference.</a:t>
            </a:r>
            <a:endParaRPr lang="en-US" sz="1800" dirty="0">
              <a:latin typeface="+mn-lt"/>
            </a:endParaRPr>
          </a:p>
          <a:p>
            <a:pPr marL="0" indent="0">
              <a:buNone/>
            </a:pPr>
            <a:endParaRPr lang="en-US" dirty="0"/>
          </a:p>
        </p:txBody>
      </p:sp>
      <p:sp>
        <p:nvSpPr>
          <p:cNvPr id="4" name="Slide Number Placeholder 3"/>
          <p:cNvSpPr>
            <a:spLocks noGrp="1"/>
          </p:cNvSpPr>
          <p:nvPr>
            <p:ph type="sldNum" sz="quarter" idx="12"/>
          </p:nvPr>
        </p:nvSpPr>
        <p:spPr/>
        <p:txBody>
          <a:bodyPr/>
          <a:lstStyle/>
          <a:p>
            <a:fld id="{511E60E2-5F03-4AD1-8874-AA9ACC93B38D}" type="slidenum">
              <a:rPr lang="en-US" smtClean="0"/>
              <a:pPr/>
              <a:t>9</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196515561"/>
              </p:ext>
            </p:extLst>
          </p:nvPr>
        </p:nvGraphicFramePr>
        <p:xfrm>
          <a:off x="1521619" y="2851727"/>
          <a:ext cx="6096000" cy="111252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dirty="0" smtClean="0"/>
                        <a:t>F-Test</a:t>
                      </a:r>
                      <a:endParaRPr lang="en-US" dirty="0"/>
                    </a:p>
                  </a:txBody>
                  <a:tcPr anchor="ctr"/>
                </a:tc>
                <a:tc>
                  <a:txBody>
                    <a:bodyPr/>
                    <a:lstStyle/>
                    <a:p>
                      <a:pPr algn="ctr"/>
                      <a:r>
                        <a:rPr lang="en-US" dirty="0" smtClean="0"/>
                        <a:t>Alpha = 0.05</a:t>
                      </a:r>
                      <a:endParaRPr lang="en-US" dirty="0"/>
                    </a:p>
                  </a:txBody>
                  <a:tcPr anchor="ctr"/>
                </a:tc>
                <a:tc>
                  <a:txBody>
                    <a:bodyPr/>
                    <a:lstStyle/>
                    <a:p>
                      <a:pPr algn="ctr"/>
                      <a:r>
                        <a:rPr lang="en-US" dirty="0" smtClean="0"/>
                        <a:t>Alpha</a:t>
                      </a:r>
                      <a:r>
                        <a:rPr lang="en-US" baseline="0" dirty="0" smtClean="0"/>
                        <a:t> = 0.10</a:t>
                      </a:r>
                      <a:endParaRPr lang="en-US" dirty="0"/>
                    </a:p>
                  </a:txBody>
                  <a:tcPr anchor="ctr"/>
                </a:tc>
              </a:tr>
              <a:tr h="370840">
                <a:tc>
                  <a:txBody>
                    <a:bodyPr/>
                    <a:lstStyle/>
                    <a:p>
                      <a:pPr algn="ctr"/>
                      <a:r>
                        <a:rPr lang="en-US" dirty="0" smtClean="0"/>
                        <a:t>One-Sided</a:t>
                      </a:r>
                      <a:endParaRPr lang="en-US" dirty="0"/>
                    </a:p>
                  </a:txBody>
                  <a:tcPr anchor="ctr"/>
                </a:tc>
                <a:tc>
                  <a:txBody>
                    <a:bodyPr/>
                    <a:lstStyle/>
                    <a:p>
                      <a:pPr algn="ctr"/>
                      <a:r>
                        <a:rPr lang="en-US" dirty="0" smtClean="0"/>
                        <a:t>1.78</a:t>
                      </a:r>
                      <a:endParaRPr lang="en-US" dirty="0"/>
                    </a:p>
                  </a:txBody>
                  <a:tcPr anchor="ctr"/>
                </a:tc>
                <a:tc>
                  <a:txBody>
                    <a:bodyPr/>
                    <a:lstStyle/>
                    <a:p>
                      <a:pPr algn="ctr"/>
                      <a:r>
                        <a:rPr lang="en-US" dirty="0" smtClean="0"/>
                        <a:t>1.56</a:t>
                      </a:r>
                      <a:endParaRPr lang="en-US" dirty="0"/>
                    </a:p>
                  </a:txBody>
                  <a:tcPr anchor="ctr">
                    <a:solidFill>
                      <a:srgbClr val="FFFF00"/>
                    </a:solidFill>
                  </a:tcPr>
                </a:tc>
              </a:tr>
              <a:tr h="370840">
                <a:tc>
                  <a:txBody>
                    <a:bodyPr/>
                    <a:lstStyle/>
                    <a:p>
                      <a:pPr algn="ctr"/>
                      <a:r>
                        <a:rPr lang="en-US" dirty="0" smtClean="0"/>
                        <a:t>Two-Sided</a:t>
                      </a:r>
                      <a:endParaRPr lang="en-US" dirty="0"/>
                    </a:p>
                  </a:txBody>
                  <a:tcPr anchor="ctr"/>
                </a:tc>
                <a:tc>
                  <a:txBody>
                    <a:bodyPr/>
                    <a:lstStyle/>
                    <a:p>
                      <a:pPr algn="ctr"/>
                      <a:r>
                        <a:rPr lang="en-US" dirty="0" smtClean="0"/>
                        <a:t>2.01</a:t>
                      </a:r>
                      <a:endParaRPr lang="en-US" dirty="0"/>
                    </a:p>
                  </a:txBody>
                  <a:tcPr anchor="ctr"/>
                </a:tc>
                <a:tc>
                  <a:txBody>
                    <a:bodyPr/>
                    <a:lstStyle/>
                    <a:p>
                      <a:pPr algn="ctr"/>
                      <a:r>
                        <a:rPr lang="en-US" dirty="0" smtClean="0"/>
                        <a:t>1.78</a:t>
                      </a:r>
                      <a:endParaRPr lang="en-US" dirty="0"/>
                    </a:p>
                  </a:txBody>
                  <a:tcPr anchor="ctr"/>
                </a:tc>
              </a:tr>
            </a:tbl>
          </a:graphicData>
        </a:graphic>
      </p:graphicFrame>
      <p:sp>
        <p:nvSpPr>
          <p:cNvPr id="6" name="TextBox 5"/>
          <p:cNvSpPr txBox="1"/>
          <p:nvPr/>
        </p:nvSpPr>
        <p:spPr>
          <a:xfrm>
            <a:off x="561109" y="4364182"/>
            <a:ext cx="7595755" cy="1661993"/>
          </a:xfrm>
          <a:prstGeom prst="rect">
            <a:avLst/>
          </a:prstGeom>
          <a:noFill/>
        </p:spPr>
        <p:txBody>
          <a:bodyPr wrap="square" rtlCol="0">
            <a:spAutoFit/>
          </a:bodyPr>
          <a:lstStyle/>
          <a:p>
            <a:r>
              <a:rPr lang="en-US" dirty="0" smtClean="0"/>
              <a:t>Assuming we would consider a p-value &lt; 0.10 a concern, we would flag D975 fuels as statistically more variable if the standard deviation* is 1.56 times greater or more than PC-10 fuel results.</a:t>
            </a:r>
          </a:p>
          <a:p>
            <a:endParaRPr lang="en-US" sz="1600" dirty="0" smtClean="0"/>
          </a:p>
          <a:p>
            <a:endParaRPr lang="en-US" sz="1400" dirty="0"/>
          </a:p>
          <a:p>
            <a:r>
              <a:rPr lang="en-US" sz="1400" dirty="0" smtClean="0"/>
              <a:t>* - standard deviation of residuals</a:t>
            </a:r>
            <a:endParaRPr lang="en-US" sz="1400" dirty="0"/>
          </a:p>
        </p:txBody>
      </p:sp>
    </p:spTree>
    <p:extLst>
      <p:ext uri="{BB962C8B-B14F-4D97-AF65-F5344CB8AC3E}">
        <p14:creationId xmlns:p14="http://schemas.microsoft.com/office/powerpoint/2010/main" val="2239555307"/>
      </p:ext>
    </p:extLst>
  </p:cSld>
  <p:clrMapOvr>
    <a:masterClrMapping/>
  </p:clrMapOvr>
</p:sld>
</file>

<file path=ppt/theme/theme1.xml><?xml version="1.0" encoding="utf-8"?>
<a:theme xmlns:a="http://schemas.openxmlformats.org/drawingml/2006/main" name="Alternate V1 - DR_Slides">
  <a:themeElements>
    <a:clrScheme name="SwRI Corporate Pallett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wRICorporatePPT-Templatev1-d08 (1).pptx" id="{B73AF36F-CB2B-479B-973D-1BD0D16C9A63}" vid="{2BCCA244-27ED-489F-8AF8-386A8F89EDD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SwRICorporatePPT-Templatev1-d08 (1)</Template>
  <TotalTime>40682</TotalTime>
  <Words>1024</Words>
  <Application>Microsoft Office PowerPoint</Application>
  <PresentationFormat>On-screen Show (4:3)</PresentationFormat>
  <Paragraphs>205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Cambria Math</vt:lpstr>
      <vt:lpstr>Gill Sans MT</vt:lpstr>
      <vt:lpstr>Gill Sans Std</vt:lpstr>
      <vt:lpstr>Wingdings</vt:lpstr>
      <vt:lpstr>Alternate V1 - DR_Slides</vt:lpstr>
      <vt:lpstr>Ford 6.7L Valvetrain Wear Test   Precision Matrix Update  </vt:lpstr>
      <vt:lpstr>Statistics Group</vt:lpstr>
      <vt:lpstr>Objective</vt:lpstr>
      <vt:lpstr>Executive Summary</vt:lpstr>
      <vt:lpstr>Precision Matrix Change</vt:lpstr>
      <vt:lpstr>Precision Matrix with Three D975 Sources</vt:lpstr>
      <vt:lpstr>Power Calculations</vt:lpstr>
      <vt:lpstr>Power Calculations</vt:lpstr>
      <vt:lpstr>Variance Testing</vt:lpstr>
      <vt:lpstr>Executive Summary</vt:lpstr>
    </vt:vector>
  </TitlesOfParts>
  <Company>SwRI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Engstrom</dc:creator>
  <cp:lastModifiedBy>Travis Kostan</cp:lastModifiedBy>
  <cp:revision>183</cp:revision>
  <dcterms:created xsi:type="dcterms:W3CDTF">2019-09-06T14:37:46Z</dcterms:created>
  <dcterms:modified xsi:type="dcterms:W3CDTF">2020-09-22T18:06:46Z</dcterms:modified>
</cp:coreProperties>
</file>