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7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3950" autoAdjust="0"/>
  </p:normalViewPr>
  <p:slideViewPr>
    <p:cSldViewPr snapToGrid="0">
      <p:cViewPr varScale="1">
        <p:scale>
          <a:sx n="104" d="100"/>
          <a:sy n="104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3580-E380-D7E6-933C-E2C0FACE8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27347-EFF0-34E2-EC0C-310D6D6E1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F0F2-FF39-C5C4-5855-ABC56F0D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2D527-B5F6-62D5-1ECD-D18919BA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6EF4A-9FBE-AE0C-1CCA-C7B67EF8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61CF-DB32-5F03-6ECC-82FE0394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7174E-58BB-673B-B636-BF18ED4F3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E611-5EDD-3ABD-8263-73DE3BA0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0E85B-A1E9-20AF-2FDF-62C80E54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B892-FFE0-F0EE-90A8-C8A3EE23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5085F-F0B6-C6D5-D8D3-415F95435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02E1E-B8B0-D119-4801-6BF9A78A6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201C-E416-334B-3E62-827B7D29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EEAB-E2D1-CF33-CAE2-38728850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A8C9-40F7-D63F-D3A8-C1BDE804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1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6F46-7B70-BEF8-D7FA-46CB4836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9ED6-E026-BB6D-459C-4BAF119F6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D215F-E7D6-7E73-5819-9439AA74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3206B-6377-B978-A568-CFE3F461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558C-C882-77AB-D395-55522CA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0772-3F69-AF16-F698-BA62F469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121AB-F396-74B2-A340-CA6C6213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D0A4-9E7F-243B-6554-B6A5AAEF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7258-0FAA-F7F9-9B4D-C07C4149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2E17-8D27-5373-2D31-606136EA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C8E11-AD82-CF72-B0D4-4B0DD562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295DD-A8F1-449C-F961-3F261DDB5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7FE43-3535-0442-DD9F-C65E86B0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C23CF-4F67-6BDC-DB68-93EF9F29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90979-D2F1-03C8-F7FD-C0A32755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92FD3-E425-7C13-5823-915599AB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8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AC9E-9204-BDAA-D49C-185F89C0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2A576-A93D-4DD9-CAE0-E70FF6ACF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113E0-114D-958E-1CF5-C733110B4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46A37-34A7-9326-A9F0-98D5A7919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3515B-DE9E-061E-6877-22BD23FC1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38F68-78DA-8A67-1597-F667E2C1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51436-CC79-251B-8D56-E153F563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7125A-7030-F04A-87C4-D11088AA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3EA9-E4D6-6F12-DD88-FADB87C7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352E9C-206B-BC9C-86C1-A6CBF31A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15268-C040-43FC-6F5D-2068890F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C5153-F31D-F7D7-152C-84CCBF93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3B847C-8245-5DAB-9CB9-56289D6C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FF2E0-A988-5428-E47C-1D262E06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274B9-9BAD-B5A2-668E-A95E3B0E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E35-4399-CD8C-6016-96CFAD9B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F822-93FC-0EF8-73E8-D4AD1AB4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9EDC8-A21F-75EA-6A90-CB6F0C09B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0496-FEDA-75FC-4C02-6FA692B5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C9A9D-1E99-5347-5A06-2397D5A4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BB079-CB7F-813C-2AFF-481DEBFD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4393-F021-2A33-202A-634DDD01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E13FD-92D1-587C-A1B1-EA8E28B4C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781A4-57BC-1E1B-D37E-55E3466F0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C05C9-5BEC-3EF9-2319-6BF1D060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092F4-EAD3-B74D-8B01-FAF7BE7D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E208A-C77E-23A3-EBF5-7F1C931B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7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61F94-7152-73AF-27F6-3DEC8AF8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62680-23AA-0750-4A27-96BF47E4E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867BE-EB64-94DB-B695-AFCA99B39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6410D-6810-861F-9B6D-85FDCCF5E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2CAB9-021A-753C-AAC2-5D4EEE518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B5CB6D-9F94-DBA4-D90B-EAF1B74AAD0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301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 as Confidential</a:t>
            </a:r>
          </a:p>
        </p:txBody>
      </p:sp>
    </p:spTree>
    <p:extLst>
      <p:ext uri="{BB962C8B-B14F-4D97-AF65-F5344CB8AC3E}">
        <p14:creationId xmlns:p14="http://schemas.microsoft.com/office/powerpoint/2010/main" val="7510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492C-7D25-38B0-8AB8-8D079F51A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GF-7 LDEOC Data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67CE8-89A5-2E3D-DA4F-497CF16EB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15, 2024</a:t>
            </a:r>
          </a:p>
          <a:p>
            <a:r>
              <a:rPr lang="en-US" dirty="0"/>
              <a:t>By: Todd Dvorak &amp; Travis Kostan</a:t>
            </a:r>
          </a:p>
        </p:txBody>
      </p:sp>
    </p:spTree>
    <p:extLst>
      <p:ext uri="{BB962C8B-B14F-4D97-AF65-F5344CB8AC3E}">
        <p14:creationId xmlns:p14="http://schemas.microsoft.com/office/powerpoint/2010/main" val="423150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DB14-C3BE-D21E-D480-C31909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Effects Model Variance Components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C4D141-A255-9F9E-C5C2-FDB2B4E80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4393"/>
              </p:ext>
            </p:extLst>
          </p:nvPr>
        </p:nvGraphicFramePr>
        <p:xfrm>
          <a:off x="745064" y="2183305"/>
          <a:ext cx="10701871" cy="2491390"/>
        </p:xfrm>
        <a:graphic>
          <a:graphicData uri="http://schemas.openxmlformats.org/drawingml/2006/table">
            <a:tbl>
              <a:tblPr/>
              <a:tblGrid>
                <a:gridCol w="430948">
                  <a:extLst>
                    <a:ext uri="{9D8B030D-6E8A-4147-A177-3AD203B41FA5}">
                      <a16:colId xmlns:a16="http://schemas.microsoft.com/office/drawing/2014/main" val="3155093651"/>
                    </a:ext>
                  </a:extLst>
                </a:gridCol>
                <a:gridCol w="475838">
                  <a:extLst>
                    <a:ext uri="{9D8B030D-6E8A-4147-A177-3AD203B41FA5}">
                      <a16:colId xmlns:a16="http://schemas.microsoft.com/office/drawing/2014/main" val="762246509"/>
                    </a:ext>
                  </a:extLst>
                </a:gridCol>
                <a:gridCol w="583574">
                  <a:extLst>
                    <a:ext uri="{9D8B030D-6E8A-4147-A177-3AD203B41FA5}">
                      <a16:colId xmlns:a16="http://schemas.microsoft.com/office/drawing/2014/main" val="2052517168"/>
                    </a:ext>
                  </a:extLst>
                </a:gridCol>
                <a:gridCol w="478083">
                  <a:extLst>
                    <a:ext uri="{9D8B030D-6E8A-4147-A177-3AD203B41FA5}">
                      <a16:colId xmlns:a16="http://schemas.microsoft.com/office/drawing/2014/main" val="2099346917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93961589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34897614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33207958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743651050"/>
                    </a:ext>
                  </a:extLst>
                </a:gridCol>
                <a:gridCol w="505017">
                  <a:extLst>
                    <a:ext uri="{9D8B030D-6E8A-4147-A177-3AD203B41FA5}">
                      <a16:colId xmlns:a16="http://schemas.microsoft.com/office/drawing/2014/main" val="1605803695"/>
                    </a:ext>
                  </a:extLst>
                </a:gridCol>
                <a:gridCol w="619487">
                  <a:extLst>
                    <a:ext uri="{9D8B030D-6E8A-4147-A177-3AD203B41FA5}">
                      <a16:colId xmlns:a16="http://schemas.microsoft.com/office/drawing/2014/main" val="2808085582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297665181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77599980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8687785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554287981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54458446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334558269"/>
                    </a:ext>
                  </a:extLst>
                </a:gridCol>
                <a:gridCol w="558885">
                  <a:extLst>
                    <a:ext uri="{9D8B030D-6E8A-4147-A177-3AD203B41FA5}">
                      <a16:colId xmlns:a16="http://schemas.microsoft.com/office/drawing/2014/main" val="1484857253"/>
                    </a:ext>
                  </a:extLst>
                </a:gridCol>
                <a:gridCol w="585819">
                  <a:extLst>
                    <a:ext uri="{9D8B030D-6E8A-4147-A177-3AD203B41FA5}">
                      <a16:colId xmlns:a16="http://schemas.microsoft.com/office/drawing/2014/main" val="83716535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259260693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921828932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22131892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046176207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993847006"/>
                    </a:ext>
                  </a:extLst>
                </a:gridCol>
              </a:tblGrid>
              <a:tr h="3562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4181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6.3162468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1.049022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82.696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2.681413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1.276305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0.98529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55564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0.3216431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0.05342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0.067976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0.032355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-0.16289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-1.26145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85463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0.166083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0.475982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56388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1.268525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1.126288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1.784643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1.335905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15.37478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3.921069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36338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7.5909982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0.130296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2.958975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1.843418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67.699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2.099464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9.60308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67.736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3781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20.748687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0.356143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0.411813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0.256556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-0.28007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-1.28108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515974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0.017165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0.622992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4.574063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29628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0.503604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0.70965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2.722966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1.650141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14.17714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3.765255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56891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9.2524918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1.225135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28.97172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5.995034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95.671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31.00519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36830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0.3944826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0.052234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0.311093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0.064374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-0.07533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-0.38706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562106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0.132411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0.206927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5.138388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0698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1.40978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1.187342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6.266335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2.503265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36.14358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6.011953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67756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-0.078967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-0.00283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4.302002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0.47919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61.489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44.34338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131.5751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32565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4.8005533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0.171867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1.694386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0.188734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0.054726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0.162381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36669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0.035801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0.111388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2.967186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322969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0.207668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0.455706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0.779312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0.882786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134.7046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11.60623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7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4B65-C5B3-340E-34CD-500C8CE3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7502-4DF7-101C-2860-D19874EA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 targets for each parameter are shown below: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28FFC-416C-AA0E-B438-2DE3CE3FC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486" y="2601533"/>
            <a:ext cx="52959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7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VOLFNL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 AEM3, Lab I - bath 2 data appears to exhibit a higher variability </a:t>
            </a:r>
          </a:p>
          <a:p>
            <a:pPr lvl="2"/>
            <a:r>
              <a:rPr lang="en-US" sz="14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D421C9-E3F0-3B10-F4B4-B1A125AA3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90" y="2753960"/>
            <a:ext cx="7625996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690051" y="5663684"/>
            <a:ext cx="223934" cy="3079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391469" y="5299788"/>
            <a:ext cx="331376" cy="4089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00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VOLFNL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VOLFNL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For Lab I, significant difference between baths within a lab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8E307610-1F88-D2A0-3F39-F098550BE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405" y="3145961"/>
            <a:ext cx="5769390" cy="36145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4F23E7-DDCF-A6CC-254D-0372A726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741" y="3145961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80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16F1CB-3F3D-84C7-37D9-8827B1BC7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12" y="2747208"/>
            <a:ext cx="7666689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HARFNL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elastomers AEM3 &amp; FKM3, Lab I - bath 2 data appears to exhibit a higher variability</a:t>
            </a:r>
          </a:p>
          <a:p>
            <a:pPr lvl="2"/>
            <a:r>
              <a:rPr lang="en-US" sz="10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718042" y="3153747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</p:cNvCxnSpPr>
          <p:nvPr/>
        </p:nvCxnSpPr>
        <p:spPr>
          <a:xfrm>
            <a:off x="6352144" y="3252622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063086A-BB23-0429-7074-FFADAE3BC092}"/>
              </a:ext>
            </a:extLst>
          </p:cNvPr>
          <p:cNvSpPr/>
          <p:nvPr/>
        </p:nvSpPr>
        <p:spPr>
          <a:xfrm>
            <a:off x="8434199" y="4359695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FBF175-D625-AE40-2AC6-7933C1465677}"/>
              </a:ext>
            </a:extLst>
          </p:cNvPr>
          <p:cNvCxnSpPr>
            <a:cxnSpLocks/>
          </p:cNvCxnSpPr>
          <p:nvPr/>
        </p:nvCxnSpPr>
        <p:spPr>
          <a:xfrm>
            <a:off x="8068301" y="4458570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47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HARFNL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HARFNL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D1656A1B-0885-A991-2317-C13F36E5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02" y="2747581"/>
            <a:ext cx="5678321" cy="4027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02884A-6B25-F8A9-EAC2-B321FEE0D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654" y="2747581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0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90C72A-E7D9-189D-65F3-772A1DEF4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90" y="2753960"/>
            <a:ext cx="7625996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HARFNL Change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elastomers AEM3 &amp; FKM3, Lab I - bath 2 data appears to exhibit a higher variability</a:t>
            </a:r>
          </a:p>
          <a:p>
            <a:pPr lvl="2"/>
            <a:r>
              <a:rPr lang="en-US" sz="10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718042" y="3153747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</p:cNvCxnSpPr>
          <p:nvPr/>
        </p:nvCxnSpPr>
        <p:spPr>
          <a:xfrm>
            <a:off x="6352144" y="3252622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063086A-BB23-0429-7074-FFADAE3BC092}"/>
              </a:ext>
            </a:extLst>
          </p:cNvPr>
          <p:cNvSpPr/>
          <p:nvPr/>
        </p:nvSpPr>
        <p:spPr>
          <a:xfrm>
            <a:off x="8434199" y="3875993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FBF175-D625-AE40-2AC6-7933C1465677}"/>
              </a:ext>
            </a:extLst>
          </p:cNvPr>
          <p:cNvCxnSpPr>
            <a:cxnSpLocks/>
          </p:cNvCxnSpPr>
          <p:nvPr/>
        </p:nvCxnSpPr>
        <p:spPr>
          <a:xfrm>
            <a:off x="8068301" y="3974868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5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TSFNL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TSFNL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B9207998-1D91-6E66-845E-7A626DCB0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166" y="3008519"/>
            <a:ext cx="6081964" cy="36307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8C67B2-D5E6-057B-B22C-070D39B7E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81" y="3008519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3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E5B4-2BA4-BCF0-7E54-C886F71C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933" y="2103437"/>
            <a:ext cx="3276600" cy="132556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81057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2fb0e71-afc8-4682-a832-aec916ef82af}" enabled="1" method="Standard" siteId="{1a34129a-1488-47a7-a2a1-6927e7c88b1a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8516</TotalTime>
  <Words>731</Words>
  <Application>Microsoft Office PowerPoint</Application>
  <PresentationFormat>Widescreen</PresentationFormat>
  <Paragraphs>338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GF-7 LDEOC Data Analysis</vt:lpstr>
      <vt:lpstr>Target Summary</vt:lpstr>
      <vt:lpstr>VOLFNL Parameter Analysis</vt:lpstr>
      <vt:lpstr>VOLFNL Parameter Analysis</vt:lpstr>
      <vt:lpstr>HARFNL Parameter Analysis</vt:lpstr>
      <vt:lpstr>HARFNL Parameter Analysis</vt:lpstr>
      <vt:lpstr>HARFNL Change Parameter Analysis</vt:lpstr>
      <vt:lpstr>TSFNL Parameter Analysis</vt:lpstr>
      <vt:lpstr>Appendix</vt:lpstr>
      <vt:lpstr>Random Effects Model Variance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GF7 LDEOC Data Analysis</dc:title>
  <dc:creator>Dvorak, Todd</dc:creator>
  <cp:lastModifiedBy>John G Loop</cp:lastModifiedBy>
  <cp:revision>23</cp:revision>
  <dcterms:created xsi:type="dcterms:W3CDTF">2024-02-09T19:14:46Z</dcterms:created>
  <dcterms:modified xsi:type="dcterms:W3CDTF">2024-04-19T15:31:58Z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Classified as Confidential</vt:lpwstr>
  </property>
</Properties>
</file>